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6" r:id="rId3"/>
    <p:sldId id="267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2" r:id="rId12"/>
    <p:sldId id="305" r:id="rId13"/>
    <p:sldId id="294" r:id="rId14"/>
    <p:sldId id="291" r:id="rId15"/>
    <p:sldId id="295" r:id="rId16"/>
    <p:sldId id="297" r:id="rId17"/>
    <p:sldId id="306" r:id="rId18"/>
    <p:sldId id="298" r:id="rId19"/>
    <p:sldId id="299" r:id="rId20"/>
    <p:sldId id="300" r:id="rId21"/>
    <p:sldId id="283" r:id="rId22"/>
    <p:sldId id="301" r:id="rId23"/>
    <p:sldId id="302" r:id="rId24"/>
    <p:sldId id="303" r:id="rId25"/>
    <p:sldId id="304" r:id="rId26"/>
    <p:sldId id="277" r:id="rId27"/>
  </p:sldIdLst>
  <p:sldSz cx="12188825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D"/>
    <a:srgbClr val="FCC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6" autoAdjust="0"/>
    <p:restoredTop sz="94660"/>
  </p:normalViewPr>
  <p:slideViewPr>
    <p:cSldViewPr showGuides="1">
      <p:cViewPr varScale="1">
        <p:scale>
          <a:sx n="117" d="100"/>
          <a:sy n="117" d="100"/>
        </p:scale>
        <p:origin x="2314" y="96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09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905B5C-EA03-4690-83CD-FEFD814D65B4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2025년 9월 11일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4850ADA-4A79-44EA-AE52-C6C418D547D1}" type="datetime4">
              <a:rPr lang="ko-KR" altLang="en-US" smtClean="0"/>
              <a:pPr/>
              <a:t>2025년 9월 11일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41221E5-7225-48EB-A4EE-420E7BFCF70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902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585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322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235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937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014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084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6823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809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763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8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060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884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844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3421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91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404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194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091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620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85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862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81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49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파이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35DF25-BE88-4327-9778-737BABF43563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9B43108-623B-43F4-8FC9-5F90213677BF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파이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32089CF-49FB-45E1-B4F4-3300B5FEF488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E85489-0473-4CEC-96B1-656A49F02CDC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파이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453B5DC-0B41-4B0D-A171-9E35C96AC0B7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598985B-846B-4C40-9F35-583F0E615C94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E74411-231B-434B-A8A1-2B6BFD27CEA9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CFAE1-F7DB-4234-B479-E9B04DC7D437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C7B32D-335A-4CCE-95F7-27C75A015B7F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D7E0E93-844A-4B00-9DF0-05111E5494C4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1D4E086-F3BA-4A95-AFB5-D273C3A9E29B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파이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875212" y="6356351"/>
            <a:ext cx="1523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F4272C0-03A7-4D51-97AA-68962CC661E0}" type="datetime4">
              <a:rPr lang="ko-KR" altLang="en-US" noProof="0" smtClean="0"/>
              <a:t>2025년 9월 11일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46888" indent="-246888" algn="l" defTabSz="914400" rtl="0" eaLnBrk="1" latinLnBrk="1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126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784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44168" indent="-246888" algn="l" defTabSz="914400" rtl="0" eaLnBrk="1" latinLnBrk="1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70992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7568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izen.org/application/native/guides/graphics/fragment-shader/" TargetMode="External"/><Relationship Id="rId3" Type="http://schemas.openxmlformats.org/officeDocument/2006/relationships/hyperlink" Target="https://vulkan-tutorial.com/Vertex_buffers/Vertex_input_description" TargetMode="External"/><Relationship Id="rId7" Type="http://schemas.openxmlformats.org/officeDocument/2006/relationships/hyperlink" Target="https://learn.microsoft.com/ko-kr/windows/win32/direct3d11/pixel-shader-stage" TargetMode="External"/><Relationship Id="rId2" Type="http://schemas.openxmlformats.org/officeDocument/2006/relationships/hyperlink" Target="https://nikke-kr.com/mmd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ko-kr/windows/win32/direct3d11/vertex-shader-stage" TargetMode="External"/><Relationship Id="rId11" Type="http://schemas.openxmlformats.org/officeDocument/2006/relationships/image" Target="../media/image3.gif"/><Relationship Id="rId5" Type="http://schemas.openxmlformats.org/officeDocument/2006/relationships/hyperlink" Target="https://docs.tizen.org/application/native/guides/graphics/vertex-shader/" TargetMode="External"/><Relationship Id="rId10" Type="http://schemas.openxmlformats.org/officeDocument/2006/relationships/hyperlink" Target="https://directx11.tech/#/part1/04?id=%e9%bd%90%e6%ac%a1%e8%a3%81%e5%89%aa%e7%a9%ba%e9%97%b4%e3%80%81%e5%bd%92%e4%b8%80%e5%8c%96%e6%b7%b1%e5%ba%a6" TargetMode="External"/><Relationship Id="rId4" Type="http://schemas.openxmlformats.org/officeDocument/2006/relationships/hyperlink" Target="http://learn.microsoft.com/ko-kr/windows/win32/direct3d11/d3d10-graphics-programming-guide-input-assembler-stage" TargetMode="External"/><Relationship Id="rId9" Type="http://schemas.openxmlformats.org/officeDocument/2006/relationships/hyperlink" Target="https://en.wikipedia.org/wiki/Orthographic_projec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49996" y="1268760"/>
            <a:ext cx="8329031" cy="1116086"/>
          </a:xfrm>
        </p:spPr>
        <p:txBody>
          <a:bodyPr rtlCol="0"/>
          <a:lstStyle/>
          <a:p>
            <a:r>
              <a:rPr lang="en-US" altLang="ko-KR" sz="5600" dirty="0"/>
              <a:t>Directx3D11 </a:t>
            </a:r>
            <a:r>
              <a:rPr lang="ko-KR" altLang="en-US" sz="5600" dirty="0"/>
              <a:t>프로그래밍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49996" y="2636912"/>
            <a:ext cx="7516442" cy="1116085"/>
          </a:xfrm>
        </p:spPr>
        <p:txBody>
          <a:bodyPr rtlCol="0">
            <a:normAutofit/>
          </a:bodyPr>
          <a:lstStyle/>
          <a:p>
            <a:r>
              <a:rPr lang="en-US" altLang="ko-KR" sz="2200" dirty="0"/>
              <a:t>2. Transform</a:t>
            </a: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/>
              <a:t>제작자 </a:t>
            </a:r>
            <a:r>
              <a:rPr lang="en-US" altLang="ko-KR" sz="1200" dirty="0"/>
              <a:t>: </a:t>
            </a:r>
            <a:r>
              <a:rPr lang="ko-KR" altLang="en-US" sz="1200" dirty="0"/>
              <a:t>이창진</a:t>
            </a:r>
            <a:endParaRPr lang="en-US" altLang="ko-KR" sz="1200" dirty="0"/>
          </a:p>
          <a:p>
            <a:r>
              <a:rPr lang="ko-KR" altLang="en-US" sz="1200" dirty="0"/>
              <a:t>이메일 </a:t>
            </a:r>
            <a:r>
              <a:rPr lang="en-US" altLang="ko-KR" sz="1200" dirty="0"/>
              <a:t>: ckdwls525@gmail.com</a:t>
            </a:r>
            <a:endParaRPr lang="en-US" altLang="ko-KR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66E2AA-66DE-4666-8826-7B0B04433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991" y="389314"/>
            <a:ext cx="1368152" cy="24491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E7B179-1EDB-4DBF-92E4-A0079DE04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244" y="3955538"/>
            <a:ext cx="745725" cy="12049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8EB7EB-8419-46ED-9395-D73E166F5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348" y="3573016"/>
            <a:ext cx="1152128" cy="1861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C393F6-C730-4DD4-B128-7A8BAEA5B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90321">
            <a:off x="5240208" y="3823626"/>
            <a:ext cx="909006" cy="14687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FB1BD2-7904-4458-A822-AFA5E4400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593" y="4174607"/>
            <a:ext cx="745725" cy="6583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64E15F-42DC-49F3-99F1-72EC1745A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830" y="3573016"/>
            <a:ext cx="1152128" cy="186158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443DF1-066C-4C67-8BA3-D7A704EFD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982" y="3573016"/>
            <a:ext cx="1152128" cy="186158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94A53F-E7B4-43F8-B7DA-BB700E379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2601" y="3116693"/>
            <a:ext cx="1368152" cy="24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View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8EEC09-DF71-4462-8012-2A2AE317F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54" y="2045916"/>
            <a:ext cx="1648055" cy="847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AA3089-836A-44B7-95CC-03C3F6174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148" y="2114493"/>
            <a:ext cx="1581371" cy="752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72FA7A-BDF5-4921-B3DD-3888E9CA9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279" y="2979107"/>
            <a:ext cx="1238423" cy="4001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AA9B74-F3AD-4137-87CC-79FBFA830EE3}"/>
              </a:ext>
            </a:extLst>
          </p:cNvPr>
          <p:cNvSpPr txBox="1">
            <a:spLocks/>
          </p:cNvSpPr>
          <p:nvPr/>
        </p:nvSpPr>
        <p:spPr>
          <a:xfrm>
            <a:off x="5472558" y="2397829"/>
            <a:ext cx="6022454" cy="4959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b="1" dirty="0"/>
              <a:t>w</a:t>
            </a:r>
            <a:r>
              <a:rPr lang="ko-KR" altLang="en-US" sz="1400" dirty="0"/>
              <a:t> 와 </a:t>
            </a:r>
            <a:r>
              <a:rPr lang="en-US" altLang="ko-KR" sz="1400" b="1" dirty="0"/>
              <a:t>u</a:t>
            </a:r>
            <a:r>
              <a:rPr lang="ko-KR" altLang="en-US" sz="1400" b="1" dirty="0"/>
              <a:t>는</a:t>
            </a:r>
            <a:r>
              <a:rPr lang="ko-KR" altLang="en-US" sz="1400" dirty="0"/>
              <a:t> 서로 직교하는 단위 벡터이므로</a:t>
            </a:r>
            <a:r>
              <a:rPr lang="en-US" altLang="ko-KR" sz="1400" dirty="0"/>
              <a:t>, v </a:t>
            </a:r>
            <a:r>
              <a:rPr lang="ko-KR" altLang="en-US" sz="1400" b="1" dirty="0"/>
              <a:t>도 단위 벡터여야 합니다</a:t>
            </a:r>
            <a:r>
              <a:rPr lang="en-US" altLang="ko-KR" sz="1400" b="1" dirty="0"/>
              <a:t>. </a:t>
            </a:r>
          </a:p>
          <a:p>
            <a:r>
              <a:rPr lang="ko-KR" altLang="en-US" sz="1400" b="1" dirty="0"/>
              <a:t>따라서 벡터 </a:t>
            </a:r>
            <a:r>
              <a:rPr lang="en-US" altLang="ko-KR" sz="1400" b="1" dirty="0"/>
              <a:t>v</a:t>
            </a:r>
            <a:r>
              <a:rPr lang="ko-KR" altLang="en-US" sz="1400" b="1" dirty="0"/>
              <a:t>를</a:t>
            </a:r>
            <a:r>
              <a:rPr lang="ko-KR" altLang="en-US" sz="1400" dirty="0"/>
              <a:t> </a:t>
            </a:r>
            <a:r>
              <a:rPr lang="ko-KR" altLang="en-US" sz="1400" dirty="0" err="1"/>
              <a:t>정규화할</a:t>
            </a:r>
            <a:r>
              <a:rPr lang="ko-KR" altLang="en-US" sz="1400" dirty="0"/>
              <a:t> 필요가 없습니다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pic>
        <p:nvPicPr>
          <p:cNvPr id="8194" name="Picture 2" descr="https://directx11.tech/assets/04/10.png">
            <a:extLst>
              <a:ext uri="{FF2B5EF4-FFF2-40B4-BE49-F238E27FC236}">
                <a16:creationId xmlns:a16="http://schemas.microsoft.com/office/drawing/2014/main" id="{17A0A6C3-FC38-4617-AD77-8ACBC718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203" y="3688079"/>
            <a:ext cx="3699812" cy="211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9C7119C-4147-4140-ADD2-2EC00EA0DEB0}"/>
              </a:ext>
            </a:extLst>
          </p:cNvPr>
          <p:cNvSpPr/>
          <p:nvPr/>
        </p:nvSpPr>
        <p:spPr>
          <a:xfrm>
            <a:off x="5507429" y="3466944"/>
            <a:ext cx="5952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Roboto Mono"/>
              </a:rPr>
              <a:t>DirectXMath</a:t>
            </a:r>
            <a:r>
              <a:rPr lang="en-US" altLang="ko-KR" sz="1600" dirty="0">
                <a:latin typeface="Roboto Mono"/>
              </a:rPr>
              <a:t> </a:t>
            </a:r>
            <a:r>
              <a:rPr lang="ko-KR" altLang="en-US" sz="1600" dirty="0">
                <a:latin typeface="Roboto Mono"/>
              </a:rPr>
              <a:t>라이브러리는 지금까지 설명한 </a:t>
            </a:r>
            <a:r>
              <a:rPr lang="en-US" altLang="ko-KR" sz="1600" dirty="0">
                <a:latin typeface="Roboto Mono"/>
              </a:rPr>
              <a:t>View</a:t>
            </a:r>
            <a:r>
              <a:rPr lang="ko-KR" altLang="en-US" sz="1600" dirty="0">
                <a:latin typeface="Roboto Mono"/>
              </a:rPr>
              <a:t> 행렬을 계산하는 과정에 대해 다음과 같은 함수를 제공합니다</a:t>
            </a:r>
            <a:r>
              <a:rPr lang="en-US" altLang="ko-KR" sz="1600" dirty="0">
                <a:latin typeface="Roboto Mono"/>
              </a:rPr>
              <a:t>.</a:t>
            </a:r>
            <a:endParaRPr lang="en-US" altLang="ko-KR" dirty="0">
              <a:latin typeface="Roboto Mono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E13B23-C082-4BF9-AAC5-93F2CE2C02DC}"/>
              </a:ext>
            </a:extLst>
          </p:cNvPr>
          <p:cNvSpPr/>
          <p:nvPr/>
        </p:nvSpPr>
        <p:spPr>
          <a:xfrm>
            <a:off x="5547947" y="4214102"/>
            <a:ext cx="62504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XMMatrixLookAtLH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출력 뷰 변환행렬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V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FXMVECTOR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EyePosition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카메라 좌표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FXMVECTOR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FocusPosition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카메라 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At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좌표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FXMVECTOR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UpDirection</a:t>
            </a:r>
            <a:r>
              <a:rPr lang="en-US" altLang="ko-KR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	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// 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카메라 </a:t>
            </a:r>
            <a:r>
              <a:rPr lang="en-US" altLang="ko-KR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Up</a:t>
            </a:r>
            <a:r>
              <a:rPr lang="ko-KR" altLang="en-US" sz="1400" dirty="0">
                <a:solidFill>
                  <a:srgbClr val="708090"/>
                </a:solidFill>
                <a:highlight>
                  <a:srgbClr val="FFFFFF"/>
                </a:highlight>
                <a:latin typeface="Roboto Mono"/>
              </a:rPr>
              <a:t>좌표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30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Orthographic</a:t>
            </a:r>
            <a:r>
              <a:rPr lang="en-US" altLang="ko-KR" sz="4400" dirty="0"/>
              <a:t> 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7165272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원점을 중심으로 하는 </a:t>
            </a:r>
            <a:r>
              <a:rPr lang="ko-KR" altLang="en-US" sz="1400" dirty="0" err="1"/>
              <a:t>정사영</a:t>
            </a:r>
            <a:r>
              <a:rPr lang="ko-KR" altLang="en-US" sz="1400" dirty="0"/>
              <a:t> 행렬을 구해 보겠습니다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 err="1"/>
              <a:t>뷰잉</a:t>
            </a:r>
            <a:r>
              <a:rPr lang="ko-KR" altLang="en-US" sz="1400" dirty="0"/>
              <a:t> 큐브의 너비를 </a:t>
            </a:r>
            <a:r>
              <a:rPr lang="en-US" altLang="ko-KR" sz="1400" dirty="0"/>
              <a:t>w, </a:t>
            </a:r>
            <a:r>
              <a:rPr lang="ko-KR" altLang="en-US" sz="1400" dirty="0"/>
              <a:t>높이를 </a:t>
            </a:r>
            <a:r>
              <a:rPr lang="en-US" altLang="ko-KR" sz="1400" dirty="0"/>
              <a:t>h, </a:t>
            </a:r>
            <a:r>
              <a:rPr lang="ko-KR" altLang="en-US" sz="1400" dirty="0"/>
              <a:t>근거리 평면을 </a:t>
            </a:r>
            <a:r>
              <a:rPr lang="en-US" altLang="ko-KR" sz="1400" dirty="0"/>
              <a:t>z=n, </a:t>
            </a:r>
            <a:r>
              <a:rPr lang="ko-KR" altLang="en-US" sz="1400" dirty="0"/>
              <a:t>원거리 평면을 </a:t>
            </a:r>
            <a:r>
              <a:rPr lang="en-US" altLang="ko-KR" sz="1400" dirty="0"/>
              <a:t>z=f</a:t>
            </a:r>
            <a:r>
              <a:rPr lang="ko-KR" altLang="en-US" sz="1400" dirty="0"/>
              <a:t>로 정의합니다</a:t>
            </a:r>
            <a:endParaRPr lang="ko-KR" altLang="en-US" sz="105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B94C5E-B401-4774-81EA-DEAB4E98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19" y="1989118"/>
            <a:ext cx="3867690" cy="847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95E77F-4B4E-4E15-9ADD-02217FC3E572}"/>
              </a:ext>
            </a:extLst>
          </p:cNvPr>
          <p:cNvSpPr txBox="1">
            <a:spLocks/>
          </p:cNvSpPr>
          <p:nvPr/>
        </p:nvSpPr>
        <p:spPr>
          <a:xfrm>
            <a:off x="1740699" y="3305285"/>
            <a:ext cx="4955410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200" dirty="0"/>
              <a:t>x</a:t>
            </a:r>
            <a:r>
              <a:rPr lang="ko-KR" altLang="en-US" sz="1200" dirty="0"/>
              <a:t>와 </a:t>
            </a:r>
            <a:r>
              <a:rPr lang="en-US" altLang="ko-KR" sz="1200" dirty="0"/>
              <a:t>y</a:t>
            </a:r>
            <a:r>
              <a:rPr lang="ko-KR" altLang="en-US" sz="1200" dirty="0"/>
              <a:t>는 크기 조정에만 영향을 받고 </a:t>
            </a:r>
            <a:r>
              <a:rPr lang="en-US" altLang="ko-KR" sz="1200" dirty="0"/>
              <a:t>w</a:t>
            </a:r>
            <a:r>
              <a:rPr lang="ko-KR" altLang="en-US" sz="1200" dirty="0"/>
              <a:t>는 절대 변경되지 않으므로 </a:t>
            </a:r>
            <a:endParaRPr lang="en-US" altLang="ko-KR" sz="1200" dirty="0"/>
          </a:p>
          <a:p>
            <a:r>
              <a:rPr lang="ko-KR" altLang="en-US" sz="1200" dirty="0"/>
              <a:t>정사 투영 행렬의 매개변수를 다음과 같이 결정할 수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NDC </a:t>
            </a:r>
            <a:r>
              <a:rPr lang="ko-KR" altLang="en-US" sz="1200" dirty="0">
                <a:latin typeface="Consolas" panose="020B0609020204030204" pitchFamily="49" charset="0"/>
              </a:rPr>
              <a:t>좌표계이니까 그렇습니다</a:t>
            </a:r>
            <a:r>
              <a:rPr lang="en-US" altLang="ko-KR" sz="1200" dirty="0">
                <a:latin typeface="Consolas" panose="020B0609020204030204" pitchFamily="49" charset="0"/>
              </a:rPr>
              <a:t>.</a:t>
            </a:r>
            <a:endParaRPr lang="ko-KR" altLang="en-US" sz="8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9F6456-C205-44F9-A448-386025CCE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198" y="2847337"/>
            <a:ext cx="2342323" cy="135923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5E731E-E1F8-4360-ACA5-5445197909A4}"/>
              </a:ext>
            </a:extLst>
          </p:cNvPr>
          <p:cNvCxnSpPr/>
          <p:nvPr/>
        </p:nvCxnSpPr>
        <p:spPr>
          <a:xfrm>
            <a:off x="6598468" y="3516576"/>
            <a:ext cx="616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186DFFD-4013-4332-92CD-97AA05FC1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971" y="4466120"/>
            <a:ext cx="2288433" cy="22140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AD54F1-40BC-40B9-B089-AC1FECE536E3}"/>
              </a:ext>
            </a:extLst>
          </p:cNvPr>
          <p:cNvSpPr txBox="1">
            <a:spLocks/>
          </p:cNvSpPr>
          <p:nvPr/>
        </p:nvSpPr>
        <p:spPr>
          <a:xfrm>
            <a:off x="1740699" y="4098995"/>
            <a:ext cx="3633633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이제 다음 두 가지 공식을 고려해 보세요</a:t>
            </a:r>
            <a:endParaRPr lang="ko-KR" altLang="en-US" sz="500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9C0C6B-C8C2-4F8B-8324-2301050302B2}"/>
              </a:ext>
            </a:extLst>
          </p:cNvPr>
          <p:cNvSpPr txBox="1">
            <a:spLocks/>
          </p:cNvSpPr>
          <p:nvPr/>
        </p:nvSpPr>
        <p:spPr>
          <a:xfrm>
            <a:off x="5176072" y="4403101"/>
            <a:ext cx="5427352" cy="97920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좌표점에 세 번째 행을 곱한 결과는 벡터의 </a:t>
            </a:r>
            <a:r>
              <a:rPr lang="en-US" altLang="ko-KR" sz="1200" dirty="0"/>
              <a:t>z </a:t>
            </a:r>
            <a:r>
              <a:rPr lang="ko-KR" altLang="en-US" sz="1200" dirty="0"/>
              <a:t>값이며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위 방정식으로 구한 </a:t>
            </a:r>
            <a:r>
              <a:rPr lang="en-US" altLang="ko-KR" sz="1200" dirty="0"/>
              <a:t>z </a:t>
            </a:r>
            <a:r>
              <a:rPr lang="ko-KR" altLang="en-US" sz="1200" dirty="0"/>
              <a:t>값은 모두 상수이고</a:t>
            </a:r>
            <a:r>
              <a:rPr lang="en-US" altLang="ko-KR" sz="1200" dirty="0"/>
              <a:t>, w</a:t>
            </a:r>
            <a:r>
              <a:rPr lang="ko-KR" altLang="en-US" sz="1200" dirty="0"/>
              <a:t>와 </a:t>
            </a:r>
            <a:r>
              <a:rPr lang="en-US" altLang="ko-KR" sz="1200" dirty="0"/>
              <a:t>h</a:t>
            </a:r>
            <a:r>
              <a:rPr lang="ko-KR" altLang="en-US" sz="1200" dirty="0"/>
              <a:t>와는 명백히 독립적입니다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따라서 첫 번째 행과 두 번째 행은 모두 </a:t>
            </a:r>
            <a:r>
              <a:rPr lang="en-US" altLang="ko-KR" sz="1200" dirty="0"/>
              <a:t>0</a:t>
            </a:r>
            <a:r>
              <a:rPr lang="ko-KR" altLang="en-US" sz="1200" dirty="0"/>
              <a:t>이고</a:t>
            </a:r>
            <a:r>
              <a:rPr lang="en-US" altLang="ko-KR" sz="1200" dirty="0"/>
              <a:t>,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세 번째 행과 네 번째 행을 각각 </a:t>
            </a:r>
            <a:r>
              <a:rPr lang="en-US" altLang="ko-KR" sz="1200" dirty="0"/>
              <a:t>A</a:t>
            </a:r>
            <a:r>
              <a:rPr lang="ko-KR" altLang="en-US" sz="1200" dirty="0"/>
              <a:t>와 </a:t>
            </a:r>
            <a:r>
              <a:rPr lang="en-US" altLang="ko-KR" sz="1200" dirty="0"/>
              <a:t>B</a:t>
            </a:r>
            <a:r>
              <a:rPr lang="ko-KR" altLang="en-US" sz="1200" dirty="0"/>
              <a:t>로 설정합니다</a:t>
            </a:r>
            <a:endParaRPr lang="ko-KR" altLang="en-US" sz="200" dirty="0"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591FF25-51AE-4295-95FB-241882646273}"/>
              </a:ext>
            </a:extLst>
          </p:cNvPr>
          <p:cNvCxnSpPr/>
          <p:nvPr/>
        </p:nvCxnSpPr>
        <p:spPr>
          <a:xfrm>
            <a:off x="3074187" y="4389917"/>
            <a:ext cx="0" cy="290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2A00DA7-5EF6-4778-9DC1-E9BD9E05A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198" y="5179041"/>
            <a:ext cx="2534004" cy="1438476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08D5FCF-A9B9-4355-9081-B44EAFADF692}"/>
              </a:ext>
            </a:extLst>
          </p:cNvPr>
          <p:cNvCxnSpPr>
            <a:cxnSpLocks/>
          </p:cNvCxnSpPr>
          <p:nvPr/>
        </p:nvCxnSpPr>
        <p:spPr>
          <a:xfrm>
            <a:off x="6077940" y="5276830"/>
            <a:ext cx="1041056" cy="719238"/>
          </a:xfrm>
          <a:prstGeom prst="bentConnector3">
            <a:avLst>
              <a:gd name="adj1" fmla="val 8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7799F00-961D-4B35-A9B7-DEB2B9A91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4432" y="927272"/>
            <a:ext cx="2357984" cy="23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0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Orthographic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9109488" cy="8251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Linear mapping (</a:t>
            </a:r>
            <a:r>
              <a:rPr lang="ko-KR" altLang="en-US" b="1" dirty="0"/>
              <a:t>선형 사상</a:t>
            </a:r>
            <a:r>
              <a:rPr lang="en-US" altLang="ko-KR" b="1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벡터 공간과 벡터 공간 사이를 이어주는 규칙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latin typeface="Consolas" panose="020B0609020204030204" pitchFamily="49" charset="0"/>
              </a:rPr>
              <a:t>A,B</a:t>
            </a:r>
            <a:r>
              <a:rPr lang="ko-KR" altLang="en-US" sz="1400" b="1" dirty="0">
                <a:latin typeface="Consolas" panose="020B0609020204030204" pitchFamily="49" charset="0"/>
              </a:rPr>
              <a:t>를 선형사상 시키는 </a:t>
            </a:r>
            <a:r>
              <a:rPr lang="ko-KR" altLang="en-US" sz="14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이 식</a:t>
            </a:r>
            <a:r>
              <a:rPr lang="ko-KR" altLang="en-US" sz="1400" b="1" dirty="0">
                <a:latin typeface="Consolas" panose="020B0609020204030204" pitchFamily="49" charset="0"/>
              </a:rPr>
              <a:t>을 이해하기 위해 </a:t>
            </a:r>
            <a:r>
              <a:rPr lang="en-US" altLang="ko-KR" sz="1400" b="1" dirty="0">
                <a:latin typeface="Consolas" panose="020B0609020204030204" pitchFamily="49" charset="0"/>
              </a:rPr>
              <a:t>-1 ~ 1 </a:t>
            </a:r>
            <a:r>
              <a:rPr lang="ko-KR" altLang="en-US" sz="1400" b="1" dirty="0">
                <a:latin typeface="Consolas" panose="020B0609020204030204" pitchFamily="49" charset="0"/>
              </a:rPr>
              <a:t>사이의 선형 사상을 </a:t>
            </a:r>
            <a:r>
              <a:rPr lang="ko-KR" altLang="en-US" sz="1400" b="1" dirty="0" err="1">
                <a:latin typeface="Consolas" panose="020B0609020204030204" pitchFamily="49" charset="0"/>
              </a:rPr>
              <a:t>이해해야합니다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pPr marL="742950" lvl="1" indent="-285750">
              <a:buFontTx/>
              <a:buChar char="-"/>
            </a:pPr>
            <a:endParaRPr lang="ko-KR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7B60C0-2FF7-4EA6-8043-2F5832491801}"/>
              </a:ext>
            </a:extLst>
          </p:cNvPr>
          <p:cNvSpPr txBox="1">
            <a:spLocks/>
          </p:cNvSpPr>
          <p:nvPr/>
        </p:nvSpPr>
        <p:spPr>
          <a:xfrm>
            <a:off x="6081374" y="2564127"/>
            <a:ext cx="3600400" cy="416866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400" dirty="0">
                <a:latin typeface="Consolas" panose="020B0609020204030204" pitchFamily="49" charset="0"/>
              </a:rPr>
              <a:t>선형식 가정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1"/>
            <a:endParaRPr lang="en-US" altLang="ko-KR" sz="1400" dirty="0">
              <a:latin typeface="Consolas" panose="020B0609020204030204" pitchFamily="49" charset="0"/>
            </a:endParaRPr>
          </a:p>
          <a:p>
            <a:pPr lvl="1"/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latin typeface="Consolas" panose="020B0609020204030204" pitchFamily="49" charset="0"/>
              </a:rPr>
              <a:t>선형식 가정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ko-KR" altLang="en-US" sz="1400" dirty="0"/>
              <a:t>두 식을 풀기</a:t>
            </a:r>
            <a:endParaRPr lang="en-US" altLang="ko-KR" sz="1400" dirty="0"/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228600" indent="-228600">
              <a:buAutoNum type="arabicPeriod"/>
            </a:pPr>
            <a:r>
              <a:rPr lang="ko-KR" altLang="en-US" sz="1400" dirty="0"/>
              <a:t>최종 식</a:t>
            </a:r>
            <a:endParaRPr lang="en-US" altLang="ko-KR" sz="1400" dirty="0"/>
          </a:p>
          <a:p>
            <a:pPr lvl="1"/>
            <a:endParaRPr lang="en-US" altLang="ko-KR" sz="1400" dirty="0">
              <a:latin typeface="Consolas" panose="020B0609020204030204" pitchFamily="49" charset="0"/>
            </a:endParaRPr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333779E-137D-4372-BAFE-FA4F9A1BF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425" y="2617270"/>
            <a:ext cx="1184274" cy="1031205"/>
          </a:xfrm>
          <a:prstGeom prst="rect">
            <a:avLst/>
          </a:prstGeom>
        </p:spPr>
      </p:pic>
      <p:pic>
        <p:nvPicPr>
          <p:cNvPr id="1026" name="Picture 2" descr="vector spaces - Why use $f: ℝ^m → ℝ^n$ to represent linear mapping? -  Mathematics Stack Exchange">
            <a:extLst>
              <a:ext uri="{FF2B5EF4-FFF2-40B4-BE49-F238E27FC236}">
                <a16:creationId xmlns:a16="http://schemas.microsoft.com/office/drawing/2014/main" id="{475E9D0C-93E3-440B-A97B-3DF1BC0EA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134" y="3717032"/>
            <a:ext cx="3994247" cy="273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CC88E7-0043-410D-8EA7-F45B29EAA607}"/>
              </a:ext>
            </a:extLst>
          </p:cNvPr>
          <p:cNvSpPr txBox="1">
            <a:spLocks/>
          </p:cNvSpPr>
          <p:nvPr/>
        </p:nvSpPr>
        <p:spPr>
          <a:xfrm>
            <a:off x="4395314" y="2752864"/>
            <a:ext cx="1656184" cy="7200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dirty="0"/>
              <a:t>x=a </a:t>
            </a:r>
            <a:r>
              <a:rPr lang="ko-KR" altLang="en-US" dirty="0"/>
              <a:t>→</a:t>
            </a:r>
            <a:r>
              <a:rPr lang="en-US" altLang="ko-KR" dirty="0"/>
              <a:t> x′=−1</a:t>
            </a:r>
          </a:p>
          <a:p>
            <a:r>
              <a:rPr lang="en-US" altLang="ko-KR" dirty="0"/>
              <a:t>x=b </a:t>
            </a:r>
            <a:r>
              <a:rPr lang="ko-KR" altLang="en-US" dirty="0"/>
              <a:t>→ </a:t>
            </a:r>
            <a:r>
              <a:rPr lang="en-US" altLang="ko-KR" dirty="0"/>
              <a:t>x′=+1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6DC4A5-9838-4D0E-BA83-F42E1BC41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716" y="5687312"/>
            <a:ext cx="1890744" cy="6585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A279B5-01F7-4702-A31A-5332210ED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580" y="4500437"/>
            <a:ext cx="2214408" cy="9675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1D5CAF-B017-4BE5-92B6-66274301B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6767" y="4500437"/>
            <a:ext cx="1295258" cy="7379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D753BF-B4BD-4C18-8EC1-C4836A2FA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0646" y="2847083"/>
            <a:ext cx="1228896" cy="285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F96620-817C-48CF-91AE-F160EBC5DE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5560" y="3387745"/>
            <a:ext cx="1516941" cy="6585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D5E6C5-0539-45E8-8F3D-9BC072BF95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2116" y="3411557"/>
            <a:ext cx="1457743" cy="6659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15FC008-6816-4C6A-BAFD-395E65A99B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7883944">
            <a:off x="2865906" y="4990518"/>
            <a:ext cx="471038" cy="7610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BCC3AFB-6A30-46DB-B5EA-86056766A2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222465">
            <a:off x="4881713" y="3661441"/>
            <a:ext cx="644085" cy="156941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6395E84-7AC9-4254-8DC2-89CEB5E0D9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3845" y="2457314"/>
            <a:ext cx="1705213" cy="971686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914F063-0169-4165-9639-5F109C946524}"/>
              </a:ext>
            </a:extLst>
          </p:cNvPr>
          <p:cNvCxnSpPr>
            <a:cxnSpLocks/>
          </p:cNvCxnSpPr>
          <p:nvPr/>
        </p:nvCxnSpPr>
        <p:spPr>
          <a:xfrm flipH="1">
            <a:off x="2926060" y="2287707"/>
            <a:ext cx="1696730" cy="41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Orthographic 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493458"/>
            <a:ext cx="3204832" cy="3710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A, B</a:t>
            </a:r>
            <a:r>
              <a:rPr lang="ko-KR" altLang="en-US" sz="1400" dirty="0">
                <a:latin typeface="Consolas" panose="020B0609020204030204" pitchFamily="49" charset="0"/>
              </a:rPr>
              <a:t>를 </a:t>
            </a:r>
            <a:r>
              <a:rPr lang="en-US" altLang="ko-KR" sz="1400" dirty="0">
                <a:latin typeface="Consolas" panose="020B0609020204030204" pitchFamily="49" charset="0"/>
              </a:rPr>
              <a:t>n</a:t>
            </a:r>
            <a:r>
              <a:rPr lang="ko-KR" altLang="en-US" sz="1400" dirty="0">
                <a:latin typeface="Consolas" panose="020B0609020204030204" pitchFamily="49" charset="0"/>
              </a:rPr>
              <a:t>과 </a:t>
            </a:r>
            <a:r>
              <a:rPr lang="en-US" altLang="ko-KR" sz="1400" dirty="0">
                <a:latin typeface="Consolas" panose="020B0609020204030204" pitchFamily="49" charset="0"/>
              </a:rPr>
              <a:t>f</a:t>
            </a:r>
            <a:r>
              <a:rPr lang="ko-KR" altLang="en-US" sz="1400" dirty="0">
                <a:latin typeface="Consolas" panose="020B0609020204030204" pitchFamily="49" charset="0"/>
              </a:rPr>
              <a:t>로 </a:t>
            </a:r>
            <a:r>
              <a:rPr lang="ko-KR" altLang="en-US" sz="1400" dirty="0" err="1">
                <a:latin typeface="Consolas" panose="020B0609020204030204" pitchFamily="49" charset="0"/>
              </a:rPr>
              <a:t>나타내보겠습니다</a:t>
            </a:r>
            <a:endParaRPr lang="ko-KR" altLang="en-US" sz="1050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E57D02-9D8E-4E19-96D4-306C70C2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068" y="1845022"/>
            <a:ext cx="1705213" cy="971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D3A2E4-CC38-4F30-B69A-BE7C95B24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465" y="1768093"/>
            <a:ext cx="1390844" cy="1314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51AF68-2133-4BAA-8628-532EB1BB6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804" y="1583048"/>
            <a:ext cx="3029373" cy="14956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BB8EE1-5675-439D-8C30-C7A5CF97F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7519" y="1949812"/>
            <a:ext cx="2391109" cy="86689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960B321-6BAE-42C9-B9E0-B9B7DE98723E}"/>
              </a:ext>
            </a:extLst>
          </p:cNvPr>
          <p:cNvCxnSpPr>
            <a:cxnSpLocks/>
          </p:cNvCxnSpPr>
          <p:nvPr/>
        </p:nvCxnSpPr>
        <p:spPr>
          <a:xfrm flipV="1">
            <a:off x="4947499" y="2330865"/>
            <a:ext cx="426833" cy="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8D780A7-238A-496F-AB0C-27B336F3D113}"/>
              </a:ext>
            </a:extLst>
          </p:cNvPr>
          <p:cNvCxnSpPr>
            <a:cxnSpLocks/>
          </p:cNvCxnSpPr>
          <p:nvPr/>
        </p:nvCxnSpPr>
        <p:spPr>
          <a:xfrm flipV="1">
            <a:off x="3079281" y="2330865"/>
            <a:ext cx="426833" cy="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9B4A6-E34B-4AA6-8688-CC789B4F0D7C}"/>
              </a:ext>
            </a:extLst>
          </p:cNvPr>
          <p:cNvSpPr/>
          <p:nvPr/>
        </p:nvSpPr>
        <p:spPr>
          <a:xfrm>
            <a:off x="1485900" y="3145161"/>
            <a:ext cx="5952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Roboto Mono"/>
              </a:rPr>
              <a:t>DirectXMath</a:t>
            </a:r>
            <a:r>
              <a:rPr lang="ko-KR" altLang="en-US" sz="1600" dirty="0">
                <a:latin typeface="Roboto Mono"/>
              </a:rPr>
              <a:t>에서 해당 함수는 다음과 같습니다 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  <a:latin typeface="Roboto Mono"/>
              </a:rPr>
              <a:t>XMMatrixOrthographicLH</a:t>
            </a:r>
            <a:endParaRPr lang="en-US" altLang="ko-KR" sz="1600" dirty="0">
              <a:solidFill>
                <a:srgbClr val="708090"/>
              </a:solidFill>
              <a:latin typeface="Roboto Mono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1A484F1-B5FC-44BD-90A7-1DDC70818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492" y="3234362"/>
            <a:ext cx="4429743" cy="15718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2284465-84E6-4EA4-800A-73C656CD3451}"/>
              </a:ext>
            </a:extLst>
          </p:cNvPr>
          <p:cNvSpPr txBox="1">
            <a:spLocks/>
          </p:cNvSpPr>
          <p:nvPr/>
        </p:nvSpPr>
        <p:spPr>
          <a:xfrm>
            <a:off x="6742484" y="2948244"/>
            <a:ext cx="4755775" cy="3710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투영 큐브가 </a:t>
            </a:r>
            <a:endParaRPr lang="en-US" altLang="ko-KR" sz="1200" dirty="0"/>
          </a:p>
          <a:p>
            <a:r>
              <a:rPr lang="en-US" altLang="ko-KR" sz="1200" dirty="0"/>
              <a:t>[</a:t>
            </a:r>
            <a:r>
              <a:rPr lang="ko-KR" altLang="en-US" sz="1200" dirty="0"/>
              <a:t>왼쪽</a:t>
            </a:r>
            <a:r>
              <a:rPr lang="en-US" altLang="ko-KR" sz="1200" dirty="0"/>
              <a:t>, </a:t>
            </a:r>
            <a:r>
              <a:rPr lang="ko-KR" altLang="en-US" sz="1200" dirty="0"/>
              <a:t>오른쪽</a:t>
            </a:r>
            <a:r>
              <a:rPr lang="en-US" altLang="ko-KR" sz="1200" dirty="0"/>
              <a:t>] x [</a:t>
            </a:r>
            <a:r>
              <a:rPr lang="ko-KR" altLang="en-US" sz="1200" dirty="0"/>
              <a:t>아래쪽</a:t>
            </a:r>
            <a:r>
              <a:rPr lang="en-US" altLang="ko-KR" sz="1200" dirty="0"/>
              <a:t>, </a:t>
            </a:r>
            <a:r>
              <a:rPr lang="ko-KR" altLang="en-US" sz="1200" dirty="0"/>
              <a:t>위쪽</a:t>
            </a:r>
            <a:r>
              <a:rPr lang="en-US" altLang="ko-KR" sz="1200" dirty="0"/>
              <a:t>] x [n, f]</a:t>
            </a:r>
            <a:r>
              <a:rPr lang="ko-KR" altLang="en-US" sz="1200" dirty="0"/>
              <a:t>로 지정되면 다음과 같습니다</a:t>
            </a:r>
            <a:endParaRPr lang="ko-KR" altLang="en-US" sz="800" dirty="0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7669A5-445D-4480-823C-F406840BC459}"/>
              </a:ext>
            </a:extLst>
          </p:cNvPr>
          <p:cNvSpPr/>
          <p:nvPr/>
        </p:nvSpPr>
        <p:spPr>
          <a:xfrm>
            <a:off x="6484836" y="4715128"/>
            <a:ext cx="54726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>
                <a:latin typeface="Roboto Mono"/>
              </a:rPr>
              <a:t>DirectXMath</a:t>
            </a:r>
            <a:r>
              <a:rPr lang="ko-KR" altLang="en-US" sz="1100" dirty="0">
                <a:latin typeface="Roboto Mono"/>
              </a:rPr>
              <a:t>에서 해당 함수는 다음과 같습니다</a:t>
            </a:r>
            <a:endParaRPr lang="en-US" altLang="ko-KR" sz="1100" dirty="0">
              <a:latin typeface="Roboto Mono"/>
            </a:endParaRPr>
          </a:p>
          <a:p>
            <a:r>
              <a:rPr lang="ko-KR" altLang="en-US" sz="1100" dirty="0">
                <a:latin typeface="Roboto Mono"/>
              </a:rPr>
              <a:t> </a:t>
            </a:r>
            <a:r>
              <a:rPr lang="en-US" altLang="ko-KR" sz="1100" dirty="0" err="1">
                <a:solidFill>
                  <a:schemeClr val="accent4">
                    <a:lumMod val="75000"/>
                  </a:schemeClr>
                </a:solidFill>
              </a:rPr>
              <a:t>XMMatrixOrthographicOffCenterLH</a:t>
            </a:r>
            <a:endParaRPr lang="en-US" altLang="ko-KR" sz="1100" dirty="0">
              <a:solidFill>
                <a:schemeClr val="accent4">
                  <a:lumMod val="75000"/>
                </a:schemeClr>
              </a:solidFill>
              <a:latin typeface="Roboto Mono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516B4D-6460-471F-88AA-6F61C9EAA5BF}"/>
              </a:ext>
            </a:extLst>
          </p:cNvPr>
          <p:cNvSpPr/>
          <p:nvPr/>
        </p:nvSpPr>
        <p:spPr>
          <a:xfrm>
            <a:off x="1374068" y="3920670"/>
            <a:ext cx="536841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XMMatrixOrthographicLH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ViewWidth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너비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ViewHeight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높이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NearZ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 근거리 평면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FarZ</a:t>
            </a:r>
            <a:r>
              <a:rPr lang="en-US" altLang="ko-KR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		</a:t>
            </a:r>
            <a:r>
              <a:rPr lang="en-US" altLang="ko-KR" sz="1400" dirty="0">
                <a:highlight>
                  <a:srgbClr val="FFFFFF"/>
                </a:highlight>
                <a:latin typeface="Consolas" panose="020B0609020204030204" pitchFamily="49" charset="0"/>
              </a:rPr>
              <a:t>// [In]</a:t>
            </a:r>
            <a:r>
              <a:rPr lang="ko-KR" alt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 원거리 평면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15BCC6-2626-4DA6-B6F2-DA2E9E1C2285}"/>
              </a:ext>
            </a:extLst>
          </p:cNvPr>
          <p:cNvSpPr/>
          <p:nvPr/>
        </p:nvSpPr>
        <p:spPr>
          <a:xfrm>
            <a:off x="6215642" y="5146015"/>
            <a:ext cx="640676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XMMatrixOrthographicOffCenterLH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ViewLeft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왼쪽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ViewRight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오른쪽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ViewBottom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		 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아래쪽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ViewTop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 		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투영 영역의 위쪽 가장자리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NearZ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// [In] 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근거리 평면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FarZ</a:t>
            </a:r>
            <a:r>
              <a:rPr lang="en-US" altLang="ko-KR" sz="1100" dirty="0">
                <a:highlight>
                  <a:srgbClr val="FFFFFF"/>
                </a:highlight>
                <a:latin typeface="Consolas" panose="020B0609020204030204" pitchFamily="49" charset="0"/>
              </a:rPr>
              <a:t> 		// [In]</a:t>
            </a:r>
            <a:r>
              <a:rPr lang="ko-KR" altLang="en-US" sz="1100" dirty="0">
                <a:highlight>
                  <a:srgbClr val="FFFFFF"/>
                </a:highlight>
                <a:latin typeface="Consolas" panose="020B0609020204030204" pitchFamily="49" charset="0"/>
              </a:rPr>
              <a:t> 원거리 평면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02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Projection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F145-35EB-4588-AECF-7C532C19CA8E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9109488" cy="8251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투영 변환의 목적은 </a:t>
            </a:r>
            <a:r>
              <a:rPr lang="en-US" altLang="ko-KR" sz="1400" dirty="0"/>
              <a:t>3D </a:t>
            </a:r>
            <a:r>
              <a:rPr lang="ko-KR" altLang="en-US" sz="1400" dirty="0"/>
              <a:t>장면을 </a:t>
            </a:r>
            <a:r>
              <a:rPr lang="en-US" altLang="ko-KR" sz="1400" dirty="0"/>
              <a:t>2D </a:t>
            </a:r>
            <a:r>
              <a:rPr lang="ko-KR" altLang="en-US" sz="1400" dirty="0"/>
              <a:t>평면에 투영하는 것입니다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투영에는 </a:t>
            </a:r>
            <a:r>
              <a:rPr lang="ko-KR" altLang="en-US" sz="1400" b="1" dirty="0"/>
              <a:t>원근 투영</a:t>
            </a:r>
            <a:r>
              <a:rPr lang="ko-KR" altLang="en-US" sz="1400" dirty="0"/>
              <a:t> 과 </a:t>
            </a:r>
            <a:r>
              <a:rPr lang="ko-KR" altLang="en-US" sz="1400" b="1" dirty="0"/>
              <a:t>정사 투영</a:t>
            </a:r>
            <a:r>
              <a:rPr lang="ko-KR" altLang="en-US" sz="1400" dirty="0"/>
              <a:t> 의 두 가지 유형이 있습니다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원근 투영에서는 물체</a:t>
            </a:r>
            <a:r>
              <a:rPr lang="ko-KR" altLang="en-US" sz="1400" b="1" dirty="0"/>
              <a:t>가 가까이 있을 때는 더 크게 보이고</a:t>
            </a:r>
            <a:r>
              <a:rPr lang="en-US" altLang="ko-KR" sz="1400" b="1" dirty="0"/>
              <a:t>,</a:t>
            </a:r>
            <a:r>
              <a:rPr lang="ko-KR" altLang="en-US" sz="1400" dirty="0"/>
              <a:t> 멀리 있을 때는 더 작게 보입니다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9218" name="Picture 2" descr="https://directx11.tech/assets/04/11.png">
            <a:extLst>
              <a:ext uri="{FF2B5EF4-FFF2-40B4-BE49-F238E27FC236}">
                <a16:creationId xmlns:a16="http://schemas.microsoft.com/office/drawing/2014/main" id="{5CD271A9-31BD-4731-965C-862615304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20" y="2357564"/>
            <a:ext cx="5513274" cy="272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F3FC461-8972-4B0A-80A2-1B131704C5EE}"/>
              </a:ext>
            </a:extLst>
          </p:cNvPr>
          <p:cNvCxnSpPr>
            <a:cxnSpLocks/>
          </p:cNvCxnSpPr>
          <p:nvPr/>
        </p:nvCxnSpPr>
        <p:spPr>
          <a:xfrm flipH="1" flipV="1">
            <a:off x="4314545" y="4149080"/>
            <a:ext cx="288032" cy="10519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7B60C0-2FF7-4EA6-8043-2F5832491801}"/>
              </a:ext>
            </a:extLst>
          </p:cNvPr>
          <p:cNvSpPr txBox="1">
            <a:spLocks/>
          </p:cNvSpPr>
          <p:nvPr/>
        </p:nvSpPr>
        <p:spPr>
          <a:xfrm>
            <a:off x="1866273" y="5243028"/>
            <a:ext cx="5832648" cy="3333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NDC(Normalized Device Coordinate) : </a:t>
            </a:r>
            <a:r>
              <a:rPr lang="ko-KR" altLang="en-US" sz="1200" dirty="0">
                <a:latin typeface="Consolas" panose="020B0609020204030204" pitchFamily="49" charset="0"/>
              </a:rPr>
              <a:t>플레이어가 보게 되는 최종 </a:t>
            </a:r>
            <a:r>
              <a:rPr lang="en-US" altLang="ko-KR" sz="1200" dirty="0">
                <a:latin typeface="Consolas" panose="020B0609020204030204" pitchFamily="49" charset="0"/>
              </a:rPr>
              <a:t>2D </a:t>
            </a:r>
            <a:r>
              <a:rPr lang="ko-KR" altLang="en-US" sz="1200" dirty="0">
                <a:latin typeface="Consolas" panose="020B0609020204030204" pitchFamily="49" charset="0"/>
              </a:rPr>
              <a:t>이미지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333779E-137D-4372-BAFE-FA4F9A1BF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125" y="5474552"/>
            <a:ext cx="1184274" cy="10312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4AF516-2EC5-4A61-B603-2E074364CDB7}"/>
              </a:ext>
            </a:extLst>
          </p:cNvPr>
          <p:cNvSpPr txBox="1">
            <a:spLocks/>
          </p:cNvSpPr>
          <p:nvPr/>
        </p:nvSpPr>
        <p:spPr>
          <a:xfrm>
            <a:off x="3167079" y="5701582"/>
            <a:ext cx="6552728" cy="581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이 범위는 정육면체를 나타내기도 합니다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이 범위를 사용하면 정육면체를 원하는 크기와 위치의 </a:t>
            </a:r>
            <a:r>
              <a:rPr lang="en-US" altLang="ko-KR" sz="1200" dirty="0"/>
              <a:t>2D </a:t>
            </a:r>
            <a:r>
              <a:rPr lang="ko-KR" altLang="en-US" sz="1200" dirty="0"/>
              <a:t>직사각형으로 변환할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 변환 과정을 </a:t>
            </a:r>
            <a:r>
              <a:rPr lang="ko-KR" altLang="en-US" sz="1200" b="1" dirty="0" err="1"/>
              <a:t>뷰포트</a:t>
            </a:r>
            <a:r>
              <a:rPr lang="ko-KR" altLang="en-US" sz="1200" b="1" dirty="0"/>
              <a:t> 변환</a:t>
            </a:r>
            <a:r>
              <a:rPr lang="ko-KR" altLang="en-US" sz="1200" dirty="0"/>
              <a:t> 이라고 합니다</a:t>
            </a:r>
            <a:endParaRPr lang="ko-KR" altLang="en-US" sz="900" dirty="0">
              <a:latin typeface="Consolas" panose="020B0609020204030204" pitchFamily="49" charset="0"/>
            </a:endParaRPr>
          </a:p>
        </p:txBody>
      </p:sp>
      <p:pic>
        <p:nvPicPr>
          <p:cNvPr id="9220" name="Picture 4" descr="https://directx11.tech/assets/04/14.png">
            <a:extLst>
              <a:ext uri="{FF2B5EF4-FFF2-40B4-BE49-F238E27FC236}">
                <a16:creationId xmlns:a16="http://schemas.microsoft.com/office/drawing/2014/main" id="{6FADA4A2-927D-4CF6-95D8-88DA3FEE9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762" y="2472294"/>
            <a:ext cx="2067451" cy="164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directx11.tech/assets/04/15.png">
            <a:extLst>
              <a:ext uri="{FF2B5EF4-FFF2-40B4-BE49-F238E27FC236}">
                <a16:creationId xmlns:a16="http://schemas.microsoft.com/office/drawing/2014/main" id="{0E659FE4-A419-4BCF-BEE3-BA57E19BB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713" y="4173783"/>
            <a:ext cx="2216211" cy="147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E8D1EBE-C716-4FAD-9A56-62D6CDECD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3440" y="2399594"/>
            <a:ext cx="890959" cy="1462087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43E4AC-E55E-4D48-BF45-94D5510C8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7177" y="2199720"/>
            <a:ext cx="890959" cy="1462087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ECA3656-BAC6-4552-B6AC-5960AFF97B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60" y="3819789"/>
            <a:ext cx="341950" cy="56114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20688DC-A77B-436F-B97C-F3C9A919B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8188" y="4002276"/>
            <a:ext cx="144016" cy="236333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6074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290" name="Picture 2" descr="https://directx11.tech/assets/04/12.png">
            <a:extLst>
              <a:ext uri="{FF2B5EF4-FFF2-40B4-BE49-F238E27FC236}">
                <a16:creationId xmlns:a16="http://schemas.microsoft.com/office/drawing/2014/main" id="{8987F4D2-9B2D-402F-A100-FDF95E8D1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24" y="3140968"/>
            <a:ext cx="3435288" cy="268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93436" y="1595226"/>
            <a:ext cx="7953550" cy="8723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정사투영과 마찬가지로</a:t>
            </a:r>
            <a:r>
              <a:rPr lang="en-US" altLang="ko-KR" sz="1400" dirty="0"/>
              <a:t>, </a:t>
            </a:r>
            <a:r>
              <a:rPr lang="ko-KR" altLang="en-US" sz="1400" dirty="0"/>
              <a:t>거리를 제한하기 위해 근거리 평면과 원거리 평면도 정의해야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정의된 가시 범위는 실제로 </a:t>
            </a:r>
            <a:r>
              <a:rPr lang="ko-KR" altLang="en-US" sz="1400" dirty="0" err="1"/>
              <a:t>절두체</a:t>
            </a:r>
            <a:r>
              <a:rPr lang="en-US" altLang="ko-KR" sz="1400" dirty="0"/>
              <a:t>(</a:t>
            </a:r>
            <a:r>
              <a:rPr lang="ko-KR" altLang="en-US" sz="1400" dirty="0"/>
              <a:t>혹은 </a:t>
            </a:r>
            <a:r>
              <a:rPr lang="ko-KR" altLang="en-US" sz="1400" dirty="0" err="1"/>
              <a:t>관측원뿔이라고</a:t>
            </a:r>
            <a:r>
              <a:rPr lang="ko-KR" altLang="en-US" sz="1400" dirty="0"/>
              <a:t> 하는 것이 더 편리할 수 있음</a:t>
            </a:r>
            <a:r>
              <a:rPr lang="en-US" altLang="ko-KR" sz="1400" dirty="0"/>
              <a:t>)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하지만 이 </a:t>
            </a:r>
            <a:r>
              <a:rPr lang="ko-KR" altLang="en-US" sz="1400" dirty="0" err="1"/>
              <a:t>뷰잉</a:t>
            </a:r>
            <a:r>
              <a:rPr lang="ko-KR" altLang="en-US" sz="1400" dirty="0"/>
              <a:t> 콘은 다루기가 쉽지 않습니다</a:t>
            </a:r>
            <a:r>
              <a:rPr lang="en-US" altLang="ko-KR" sz="1400" dirty="0"/>
              <a:t>. </a:t>
            </a:r>
          </a:p>
          <a:p>
            <a:endParaRPr lang="en-US" altLang="ko-KR" sz="1400" dirty="0"/>
          </a:p>
          <a:p>
            <a:r>
              <a:rPr lang="ko-KR" altLang="en-US" sz="1400" b="1" dirty="0"/>
              <a:t>이 </a:t>
            </a:r>
            <a:r>
              <a:rPr lang="ko-KR" altLang="en-US" sz="1400" b="1" dirty="0" err="1"/>
              <a:t>뷰잉</a:t>
            </a:r>
            <a:r>
              <a:rPr lang="ko-KR" altLang="en-US" sz="1400" b="1" dirty="0"/>
              <a:t> 콘을 직교하는 정육면체에 압축하여 직교 투영 변환을 수행하는 것이</a:t>
            </a:r>
            <a:r>
              <a:rPr lang="ko-KR" altLang="en-US" sz="1400" dirty="0"/>
              <a:t> 가장 좋습니다 </a:t>
            </a:r>
            <a:r>
              <a:rPr lang="en-US" altLang="ko-KR" sz="1400" dirty="0"/>
              <a:t>.</a:t>
            </a:r>
          </a:p>
        </p:txBody>
      </p:sp>
      <p:pic>
        <p:nvPicPr>
          <p:cNvPr id="12292" name="Picture 4" descr="https://directx11.tech/assets/04/13.png">
            <a:extLst>
              <a:ext uri="{FF2B5EF4-FFF2-40B4-BE49-F238E27FC236}">
                <a16:creationId xmlns:a16="http://schemas.microsoft.com/office/drawing/2014/main" id="{8C1617B0-AA2C-4ED4-A479-FF4AC04B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392" y="3212976"/>
            <a:ext cx="3629795" cy="282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11C200A-7887-47E8-A888-8F98A9D88DB2}"/>
              </a:ext>
            </a:extLst>
          </p:cNvPr>
          <p:cNvSpPr/>
          <p:nvPr/>
        </p:nvSpPr>
        <p:spPr>
          <a:xfrm>
            <a:off x="5694245" y="4354962"/>
            <a:ext cx="1152128" cy="50405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C63D16-8D54-4C66-B9EF-A3A88A796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140" y="3140968"/>
            <a:ext cx="684158" cy="11054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1133A1-1977-43D7-A4AF-5CB21424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036" y="4398830"/>
            <a:ext cx="338097" cy="54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2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34672" y="1515581"/>
            <a:ext cx="5869128" cy="10764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같은 높이의 물체는 가까이 있을 때는 더 크게 보이고</a:t>
            </a:r>
            <a:r>
              <a:rPr lang="en-US" altLang="ko-KR" sz="1200" dirty="0"/>
              <a:t> </a:t>
            </a:r>
            <a:r>
              <a:rPr lang="ko-KR" altLang="en-US" sz="1200" dirty="0"/>
              <a:t>멀리 있을 때는 더 작게 보입니다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닮음 삼각형의 성질을 바탕으로</a:t>
            </a:r>
            <a:r>
              <a:rPr lang="en-US" altLang="ko-KR" sz="1200" dirty="0"/>
              <a:t> (x, y, z)</a:t>
            </a:r>
            <a:r>
              <a:rPr lang="ko-KR" altLang="en-US" sz="1200" dirty="0"/>
              <a:t>가 평면 </a:t>
            </a:r>
            <a:r>
              <a:rPr lang="en-US" altLang="ko-KR" sz="1200" dirty="0"/>
              <a:t>z = n</a:t>
            </a:r>
            <a:r>
              <a:rPr lang="ko-KR" altLang="en-US" sz="1200" dirty="0"/>
              <a:t>에 투영될 때</a:t>
            </a:r>
            <a:r>
              <a:rPr lang="en-US" altLang="ko-KR" sz="1200" dirty="0"/>
              <a:t> </a:t>
            </a:r>
            <a:r>
              <a:rPr lang="ko-KR" altLang="en-US" sz="1200" dirty="0"/>
              <a:t>위치 </a:t>
            </a:r>
            <a:r>
              <a:rPr lang="en-US" altLang="ko-KR" sz="1200" dirty="0"/>
              <a:t>(x', y', n)</a:t>
            </a:r>
            <a:r>
              <a:rPr lang="ko-KR" altLang="en-US" sz="1200" dirty="0"/>
              <a:t>을 구할 수 있습니다</a:t>
            </a:r>
            <a:endParaRPr lang="en-US" altLang="ko-KR" sz="105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C8D689-07B1-4EC6-8953-EEF16EAD67AB}"/>
              </a:ext>
            </a:extLst>
          </p:cNvPr>
          <p:cNvGrpSpPr/>
          <p:nvPr/>
        </p:nvGrpSpPr>
        <p:grpSpPr>
          <a:xfrm>
            <a:off x="8359955" y="2322368"/>
            <a:ext cx="3409617" cy="2937548"/>
            <a:chOff x="1485900" y="3917127"/>
            <a:chExt cx="3629795" cy="2823174"/>
          </a:xfrm>
        </p:grpSpPr>
        <p:pic>
          <p:nvPicPr>
            <p:cNvPr id="12292" name="Picture 4" descr="https://directx11.tech/assets/04/13.png">
              <a:extLst>
                <a:ext uri="{FF2B5EF4-FFF2-40B4-BE49-F238E27FC236}">
                  <a16:creationId xmlns:a16="http://schemas.microsoft.com/office/drawing/2014/main" id="{8C1617B0-AA2C-4ED4-A479-FF4AC04BB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900" y="3917127"/>
              <a:ext cx="3629795" cy="2823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8DC02BB-CAEF-4766-BE64-523726988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4562" y="5103617"/>
              <a:ext cx="284588" cy="41382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EE1F144-2D52-4E3D-B2E4-56F55F129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8999" y="4699443"/>
              <a:ext cx="567181" cy="82473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AB9ADE8-3EB2-4838-A16E-90613F707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6023" y="4314901"/>
              <a:ext cx="844130" cy="122745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6FF1ADB-9A03-4595-A7A0-456E0842F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415" y="1355282"/>
            <a:ext cx="1530909" cy="5958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3B44BC-9A3B-4FBD-9C3A-7E71B7F41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9310" y="1898485"/>
            <a:ext cx="1555515" cy="5641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A0531F-9F46-4011-92FF-940B17FF31A9}"/>
              </a:ext>
            </a:extLst>
          </p:cNvPr>
          <p:cNvSpPr txBox="1">
            <a:spLocks/>
          </p:cNvSpPr>
          <p:nvPr/>
        </p:nvSpPr>
        <p:spPr>
          <a:xfrm>
            <a:off x="1512982" y="2308319"/>
            <a:ext cx="6081519" cy="10764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행렬 곱은 </a:t>
            </a:r>
            <a:r>
              <a:rPr lang="ko-KR" altLang="en-US" sz="1200" b="1" dirty="0"/>
              <a:t>선형</a:t>
            </a:r>
            <a:r>
              <a:rPr lang="ko-KR" altLang="en-US" sz="1200" dirty="0"/>
              <a:t>이라 </a:t>
            </a:r>
            <a:r>
              <a:rPr lang="en-US" altLang="ko-KR" sz="1200" dirty="0"/>
              <a:t>1/z1/z1/z </a:t>
            </a:r>
            <a:r>
              <a:rPr lang="ko-KR" altLang="en-US" sz="1200" dirty="0"/>
              <a:t>같은 나눗셈을</a:t>
            </a:r>
            <a:r>
              <a:rPr lang="en-US" altLang="ko-KR" sz="1200" dirty="0"/>
              <a:t> </a:t>
            </a:r>
            <a:r>
              <a:rPr lang="ko-KR" altLang="en-US" sz="1200" dirty="0"/>
              <a:t>직접 만들 수 없습니다</a:t>
            </a:r>
            <a:r>
              <a:rPr lang="en-US" altLang="ko-KR" sz="12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그래서 </a:t>
            </a:r>
            <a:r>
              <a:rPr lang="ko-KR" altLang="en-US" sz="1400" b="1" dirty="0"/>
              <a:t>동차 좌표</a:t>
            </a:r>
            <a:r>
              <a:rPr lang="en-US" altLang="ko-KR" sz="1400" b="1" dirty="0"/>
              <a:t>(homogeneous coordinate)</a:t>
            </a:r>
            <a:r>
              <a:rPr lang="ko-KR" altLang="en-US" sz="1100" dirty="0"/>
              <a:t> 를 씁니다</a:t>
            </a:r>
            <a:endParaRPr lang="en-US" altLang="ko-KR" sz="1100" dirty="0"/>
          </a:p>
          <a:p>
            <a:r>
              <a:rPr lang="ko-KR" altLang="en-US" sz="1200" dirty="0"/>
              <a:t>동차좌표 한 번에 표현하려고 “원근 나눗셈 전” 벡터를 이렇게 상상할 수 있습니다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85CE79-6426-481F-ABDF-5E52D8194B03}"/>
              </a:ext>
            </a:extLst>
          </p:cNvPr>
          <p:cNvSpPr/>
          <p:nvPr/>
        </p:nvSpPr>
        <p:spPr>
          <a:xfrm>
            <a:off x="1512982" y="6270863"/>
            <a:ext cx="9693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참고 </a:t>
            </a:r>
            <a:r>
              <a:rPr lang="en-US" altLang="ko-KR" sz="1200" dirty="0"/>
              <a:t>: </a:t>
            </a:r>
            <a:r>
              <a:rPr lang="ko-KR" altLang="en-US" sz="1200" b="1" dirty="0"/>
              <a:t>동차좌표에서</a:t>
            </a:r>
            <a:r>
              <a:rPr lang="ko-KR" altLang="en-US" sz="1200" dirty="0"/>
              <a:t>는 </a:t>
            </a:r>
            <a:r>
              <a:rPr lang="en-US" altLang="ko-KR" sz="1200" dirty="0"/>
              <a:t>(X,Y,Z,W)(X,Y,Z,W)(X,Y,Z,W) </a:t>
            </a:r>
            <a:r>
              <a:rPr lang="ko-KR" altLang="en-US" sz="1200" dirty="0"/>
              <a:t>와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kX,kY,kZ,kW</a:t>
            </a:r>
            <a:r>
              <a:rPr lang="en-US" altLang="ko-KR" sz="1200" dirty="0"/>
              <a:t>)(</a:t>
            </a:r>
            <a:r>
              <a:rPr lang="en-US" altLang="ko-KR" sz="1200" dirty="0" err="1"/>
              <a:t>kX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kY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kZ</a:t>
            </a:r>
            <a:r>
              <a:rPr lang="en-US" altLang="ko-KR" sz="1200" dirty="0"/>
              <a:t>, kW)(</a:t>
            </a:r>
            <a:r>
              <a:rPr lang="en-US" altLang="ko-KR" sz="1200" dirty="0" err="1"/>
              <a:t>kX,kY,kZ,kW</a:t>
            </a:r>
            <a:r>
              <a:rPr lang="en-US" altLang="ko-KR" sz="1200" dirty="0"/>
              <a:t>) </a:t>
            </a:r>
            <a:r>
              <a:rPr lang="ko-KR" altLang="en-US" sz="1200" dirty="0"/>
              <a:t>가 </a:t>
            </a:r>
            <a:r>
              <a:rPr lang="ko-KR" altLang="en-US" sz="1200" b="1" dirty="0"/>
              <a:t>같은 점</a:t>
            </a:r>
            <a:r>
              <a:rPr lang="ko-KR" altLang="en-US" sz="1200" dirty="0"/>
              <a:t>을 나타냅니다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동차좌표의 “</a:t>
            </a:r>
            <a:r>
              <a:rPr lang="ko-KR" altLang="en-US" sz="1200" b="1" dirty="0">
                <a:solidFill>
                  <a:srgbClr val="FF0000"/>
                </a:solidFill>
              </a:rPr>
              <a:t>배수는 같음</a:t>
            </a:r>
            <a:r>
              <a:rPr lang="ko-KR" altLang="en-US" sz="1200" dirty="0"/>
              <a:t>” 성질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99E56AB-2AC2-42DC-8F3F-0E52955C5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2524" y="2996121"/>
            <a:ext cx="5620534" cy="7240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CE42D06-3E33-41BB-AAE1-382B3469ADB8}"/>
              </a:ext>
            </a:extLst>
          </p:cNvPr>
          <p:cNvSpPr txBox="1">
            <a:spLocks/>
          </p:cNvSpPr>
          <p:nvPr/>
        </p:nvSpPr>
        <p:spPr>
          <a:xfrm>
            <a:off x="1534672" y="3935273"/>
            <a:ext cx="7704604" cy="102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200" b="1" dirty="0"/>
              <a:t>W′=z</a:t>
            </a:r>
            <a:r>
              <a:rPr lang="en-US" altLang="ko-KR" sz="1200" dirty="0"/>
              <a:t> </a:t>
            </a:r>
            <a:r>
              <a:rPr lang="ko-KR" altLang="en-US" sz="1200" dirty="0"/>
              <a:t>이 되게 하면</a:t>
            </a:r>
            <a:r>
              <a:rPr lang="en-US" altLang="ko-KR" sz="1200" dirty="0"/>
              <a:t>, X′=</a:t>
            </a:r>
            <a:r>
              <a:rPr lang="en-US" altLang="ko-KR" sz="1200" dirty="0" err="1"/>
              <a:t>nx</a:t>
            </a:r>
            <a:r>
              <a:rPr lang="en-US" altLang="ko-KR" sz="1200" dirty="0"/>
              <a:t>,  Y′=</a:t>
            </a:r>
            <a:r>
              <a:rPr lang="en-US" altLang="ko-KR" sz="1200" dirty="0" err="1"/>
              <a:t>nyX</a:t>
            </a:r>
            <a:r>
              <a:rPr lang="en-US" altLang="ko-KR" sz="1200" dirty="0"/>
              <a:t>'=</a:t>
            </a:r>
            <a:r>
              <a:rPr lang="en-US" altLang="ko-KR" sz="1200" dirty="0" err="1"/>
              <a:t>nx</a:t>
            </a:r>
            <a:r>
              <a:rPr lang="en-US" altLang="ko-KR" sz="1200" dirty="0"/>
              <a:t>,\;Y'=</a:t>
            </a:r>
            <a:r>
              <a:rPr lang="en-US" altLang="ko-KR" sz="1200" dirty="0" err="1"/>
              <a:t>nyX</a:t>
            </a:r>
            <a:r>
              <a:rPr lang="en-US" altLang="ko-KR" sz="1200" dirty="0"/>
              <a:t>′=</a:t>
            </a:r>
            <a:r>
              <a:rPr lang="en-US" altLang="ko-KR" sz="1200" dirty="0" err="1"/>
              <a:t>nx,Y</a:t>
            </a:r>
            <a:r>
              <a:rPr lang="en-US" altLang="ko-KR" sz="1200" dirty="0"/>
              <a:t>′=</a:t>
            </a:r>
            <a:r>
              <a:rPr lang="en-US" altLang="ko-KR" sz="1200" dirty="0" err="1"/>
              <a:t>ny</a:t>
            </a:r>
            <a:r>
              <a:rPr lang="en-US" altLang="ko-KR" sz="1200" dirty="0"/>
              <a:t> </a:t>
            </a:r>
            <a:r>
              <a:rPr lang="ko-KR" altLang="en-US" sz="1200" dirty="0"/>
              <a:t>로 잡는 것만으로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X′/W′=</a:t>
            </a:r>
            <a:r>
              <a:rPr lang="en-US" altLang="ko-KR" sz="1200" dirty="0" err="1"/>
              <a:t>xn</a:t>
            </a:r>
            <a:r>
              <a:rPr lang="en-US" altLang="ko-KR" sz="1200" dirty="0"/>
              <a:t>/z,  Y′/W′=</a:t>
            </a:r>
            <a:r>
              <a:rPr lang="en-US" altLang="ko-KR" sz="1200" dirty="0" err="1"/>
              <a:t>yn</a:t>
            </a:r>
            <a:r>
              <a:rPr lang="en-US" altLang="ko-KR" sz="1200" dirty="0"/>
              <a:t>/</a:t>
            </a:r>
            <a:r>
              <a:rPr lang="en-US" altLang="ko-KR" sz="1200" dirty="0" err="1"/>
              <a:t>zX</a:t>
            </a:r>
            <a:r>
              <a:rPr lang="en-US" altLang="ko-KR" sz="1200" dirty="0"/>
              <a:t>'/W' = </a:t>
            </a:r>
            <a:r>
              <a:rPr lang="en-US" altLang="ko-KR" sz="1200" dirty="0" err="1"/>
              <a:t>xn</a:t>
            </a:r>
            <a:r>
              <a:rPr lang="en-US" altLang="ko-KR" sz="1200" dirty="0"/>
              <a:t>/z,\;Y'/W' = </a:t>
            </a:r>
            <a:r>
              <a:rPr lang="en-US" altLang="ko-KR" sz="1200" dirty="0" err="1"/>
              <a:t>yn</a:t>
            </a:r>
            <a:r>
              <a:rPr lang="en-US" altLang="ko-KR" sz="1200" dirty="0"/>
              <a:t>/</a:t>
            </a:r>
            <a:r>
              <a:rPr lang="en-US" altLang="ko-KR" sz="1200" dirty="0" err="1"/>
              <a:t>zX</a:t>
            </a:r>
            <a:r>
              <a:rPr lang="en-US" altLang="ko-KR" sz="1200" dirty="0"/>
              <a:t>′/W′=</a:t>
            </a:r>
            <a:r>
              <a:rPr lang="en-US" altLang="ko-KR" sz="1200" dirty="0" err="1"/>
              <a:t>xn</a:t>
            </a:r>
            <a:r>
              <a:rPr lang="en-US" altLang="ko-KR" sz="1200" dirty="0"/>
              <a:t>/</a:t>
            </a:r>
            <a:r>
              <a:rPr lang="en-US" altLang="ko-KR" sz="1200" dirty="0" err="1"/>
              <a:t>z,Y</a:t>
            </a:r>
            <a:r>
              <a:rPr lang="en-US" altLang="ko-KR" sz="1200" dirty="0"/>
              <a:t>′/W′=</a:t>
            </a:r>
            <a:r>
              <a:rPr lang="en-US" altLang="ko-KR" sz="1200" dirty="0" err="1"/>
              <a:t>yn</a:t>
            </a:r>
            <a:r>
              <a:rPr lang="en-US" altLang="ko-KR" sz="1200" dirty="0"/>
              <a:t>/z</a:t>
            </a:r>
            <a:r>
              <a:rPr lang="ko-KR" altLang="en-US" sz="1200" dirty="0"/>
              <a:t>가 자동으로 됩니다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이제 “</a:t>
            </a:r>
            <a:r>
              <a:rPr lang="en-US" altLang="ko-KR" sz="1200" dirty="0" err="1"/>
              <a:t>persp→ortho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시야절두체를</a:t>
            </a:r>
            <a:r>
              <a:rPr lang="ko-KR" altLang="en-US" sz="1200" dirty="0"/>
              <a:t> 직교 박스로 ‘펴는’ 단계</a:t>
            </a:r>
            <a:r>
              <a:rPr lang="en-US" altLang="ko-KR" sz="1200" dirty="0"/>
              <a:t>)”</a:t>
            </a:r>
            <a:r>
              <a:rPr lang="ko-KR" altLang="en-US" sz="1200" dirty="0"/>
              <a:t>에서는 </a:t>
            </a:r>
            <a:r>
              <a:rPr lang="en-US" altLang="ko-KR" sz="1200" b="1" dirty="0" err="1"/>
              <a:t>x,y</a:t>
            </a:r>
            <a:r>
              <a:rPr lang="ko-KR" altLang="en-US" sz="1200" b="1" dirty="0"/>
              <a:t>만 눌러 주고 </a:t>
            </a:r>
            <a:r>
              <a:rPr lang="en-US" altLang="ko-KR" sz="1200" b="1" dirty="0"/>
              <a:t>z</a:t>
            </a:r>
            <a:r>
              <a:rPr lang="ko-KR" altLang="en-US" sz="1200" b="1" dirty="0"/>
              <a:t>는 그대로 두면 됩니다</a:t>
            </a:r>
            <a:endParaRPr lang="en-US" altLang="ko-KR" sz="1200" b="1" dirty="0"/>
          </a:p>
          <a:p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b="1" dirty="0"/>
              <a:t>분할 후 </a:t>
            </a:r>
            <a:r>
              <a:rPr lang="en-US" altLang="ko-KR" sz="1200" b="1" dirty="0"/>
              <a:t>z</a:t>
            </a:r>
            <a:r>
              <a:rPr lang="ko-KR" altLang="en-US" sz="1200" b="1" dirty="0"/>
              <a:t>가 그대로 </a:t>
            </a:r>
            <a:r>
              <a:rPr lang="en-US" altLang="ko-KR" sz="1200" b="1" dirty="0"/>
              <a:t>z</a:t>
            </a:r>
            <a:r>
              <a:rPr lang="ko-KR" altLang="en-US" sz="1200" dirty="0"/>
              <a:t>가 되게 하려면</a:t>
            </a:r>
            <a:endParaRPr lang="en-US" altLang="ko-KR" sz="12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B5A53F1-AC91-47CA-A51D-4B8BF0520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6079" y="4895988"/>
            <a:ext cx="3534268" cy="7144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3A9D63A-D5F8-4A44-857D-CED201FBB7F3}"/>
              </a:ext>
            </a:extLst>
          </p:cNvPr>
          <p:cNvSpPr txBox="1">
            <a:spLocks/>
          </p:cNvSpPr>
          <p:nvPr/>
        </p:nvSpPr>
        <p:spPr>
          <a:xfrm>
            <a:off x="1593436" y="5610463"/>
            <a:ext cx="7704604" cy="53417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200" dirty="0"/>
              <a:t>그런데 일반 </a:t>
            </a:r>
            <a:r>
              <a:rPr lang="en-US" altLang="ko-KR" sz="1200" dirty="0"/>
              <a:t>z</a:t>
            </a:r>
            <a:r>
              <a:rPr lang="ko-KR" altLang="en-US" sz="1200" dirty="0"/>
              <a:t>에 대해 </a:t>
            </a:r>
            <a:r>
              <a:rPr lang="en-US" altLang="ko-KR" sz="1200" dirty="0"/>
              <a:t>z^2 </a:t>
            </a:r>
            <a:r>
              <a:rPr lang="ko-KR" altLang="en-US" sz="1200" dirty="0"/>
              <a:t>을 </a:t>
            </a:r>
            <a:r>
              <a:rPr lang="ko-KR" altLang="en-US" sz="1200" b="1" dirty="0"/>
              <a:t>선형 행렬</a:t>
            </a:r>
            <a:r>
              <a:rPr lang="ko-KR" altLang="en-US" sz="1200" dirty="0"/>
              <a:t>로는 직접 만들 수 없죠</a:t>
            </a:r>
            <a:r>
              <a:rPr lang="en-US" altLang="ko-KR" sz="1200" dirty="0"/>
              <a:t>(</a:t>
            </a:r>
            <a:r>
              <a:rPr lang="ko-KR" altLang="en-US" sz="1200" dirty="0"/>
              <a:t>비선형이니까</a:t>
            </a:r>
            <a:r>
              <a:rPr lang="en-US" altLang="ko-KR" sz="1200" dirty="0"/>
              <a:t>).</a:t>
            </a:r>
            <a:br>
              <a:rPr lang="en-US" altLang="ko-KR" sz="1200" dirty="0"/>
            </a:br>
            <a:r>
              <a:rPr lang="ko-KR" altLang="en-US" sz="1200" dirty="0"/>
              <a:t>그래서 </a:t>
            </a:r>
            <a:r>
              <a:rPr lang="ko-KR" altLang="en-US" sz="1200" b="1" dirty="0"/>
              <a:t>특정 두 단면</a:t>
            </a:r>
            <a:r>
              <a:rPr lang="ko-KR" altLang="en-US" sz="1200" dirty="0"/>
              <a:t>에서만 조건을 걸어 선형식을 맞춥니다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31065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3EE217-DC36-4540-972F-D0CCFCB17899}"/>
              </a:ext>
            </a:extLst>
          </p:cNvPr>
          <p:cNvSpPr txBox="1">
            <a:spLocks/>
          </p:cNvSpPr>
          <p:nvPr/>
        </p:nvSpPr>
        <p:spPr>
          <a:xfrm>
            <a:off x="5374443" y="2164518"/>
            <a:ext cx="6408712" cy="9278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z = n</a:t>
            </a:r>
            <a:r>
              <a:rPr lang="ko-KR" altLang="en-US" sz="1400" dirty="0"/>
              <a:t>이라고 하고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근평면</a:t>
            </a:r>
            <a:r>
              <a:rPr lang="ko-KR" altLang="en-US" sz="1400" dirty="0"/>
              <a:t> </a:t>
            </a:r>
            <a:r>
              <a:rPr lang="en-US" altLang="ko-KR" sz="1400" dirty="0"/>
              <a:t>(x, y, n, 1) </a:t>
            </a:r>
            <a:r>
              <a:rPr lang="ko-KR" altLang="en-US" sz="1400" dirty="0"/>
              <a:t>위의 한 점을 잡습니다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그러면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yn</a:t>
            </a:r>
            <a:r>
              <a:rPr lang="en-US" altLang="ko-KR" sz="1400" dirty="0"/>
              <a:t>, n^2, n)</a:t>
            </a:r>
            <a:r>
              <a:rPr lang="ko-KR" altLang="en-US" sz="1400" dirty="0"/>
              <a:t>도 이 점을 나타내며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 err="1"/>
              <a:t>근평면</a:t>
            </a:r>
            <a:r>
              <a:rPr lang="ko-KR" altLang="en-US" sz="1400" dirty="0"/>
              <a:t> 위의 점은 여전히 ​​근평면으로 투영됩니다</a:t>
            </a:r>
            <a:r>
              <a:rPr lang="en-US" altLang="ko-KR" sz="1400" dirty="0"/>
              <a:t>(</a:t>
            </a:r>
            <a:r>
              <a:rPr lang="ko-KR" altLang="en-US" sz="1400" dirty="0"/>
              <a:t>돌출은 발생하지 않습니다</a:t>
            </a:r>
            <a:r>
              <a:rPr lang="en-US" altLang="ko-KR" sz="1400" dirty="0"/>
              <a:t>). </a:t>
            </a:r>
          </a:p>
          <a:p>
            <a:r>
              <a:rPr lang="ko-KR" altLang="en-US" sz="1400" dirty="0"/>
              <a:t>따라서 다음과 같은 식이 성립합니다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B9B4DB-254B-4383-A6E9-42A31C96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69" y="3105582"/>
            <a:ext cx="4639322" cy="619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5C3DE6-F1CB-49EF-8DDE-D5D012131DB8}"/>
              </a:ext>
            </a:extLst>
          </p:cNvPr>
          <p:cNvSpPr txBox="1">
            <a:spLocks/>
          </p:cNvSpPr>
          <p:nvPr/>
        </p:nvSpPr>
        <p:spPr>
          <a:xfrm>
            <a:off x="5374443" y="4360394"/>
            <a:ext cx="6408712" cy="8155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x</a:t>
            </a:r>
            <a:r>
              <a:rPr lang="ko-KR" altLang="en-US" sz="1400" dirty="0"/>
              <a:t>와 </a:t>
            </a:r>
            <a:r>
              <a:rPr lang="en-US" altLang="ko-KR" sz="1400" dirty="0"/>
              <a:t>y </a:t>
            </a:r>
            <a:r>
              <a:rPr lang="ko-KR" altLang="en-US" sz="1400" dirty="0"/>
              <a:t>모두 </a:t>
            </a:r>
            <a:r>
              <a:rPr lang="ko-KR" altLang="en-US" sz="1400" dirty="0" err="1"/>
              <a:t>스케일링되므로</a:t>
            </a:r>
            <a:r>
              <a:rPr lang="en-US" altLang="ko-KR" sz="1400" dirty="0"/>
              <a:t>, </a:t>
            </a:r>
            <a:r>
              <a:rPr lang="ko-KR" altLang="en-US" sz="1400" dirty="0"/>
              <a:t>해당 피벗만 </a:t>
            </a:r>
            <a:r>
              <a:rPr lang="en-US" altLang="ko-KR" sz="1400" dirty="0"/>
              <a:t>n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w </a:t>
            </a:r>
            <a:r>
              <a:rPr lang="ko-KR" altLang="en-US" sz="1400" dirty="0"/>
              <a:t>요소의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이후에 설명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아래에서 네 번째 열의 세 번째 행을 </a:t>
            </a:r>
            <a:r>
              <a:rPr lang="en-US" altLang="ko-KR" sz="1400" dirty="0"/>
              <a:t>n </a:t>
            </a:r>
            <a:r>
              <a:rPr lang="ko-KR" altLang="en-US" sz="1400" dirty="0"/>
              <a:t>대신 </a:t>
            </a:r>
            <a:r>
              <a:rPr lang="en-US" altLang="ko-KR" sz="1400" dirty="0"/>
              <a:t>1</a:t>
            </a:r>
            <a:r>
              <a:rPr lang="ko-KR" altLang="en-US" sz="1400" dirty="0"/>
              <a:t>로 설정합니다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EC5A72-D128-41D2-81F1-41F12AA18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941" y="5023957"/>
            <a:ext cx="3038899" cy="13717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3C8D2A-D17B-4411-BCD4-1DDA5E000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971" y="3641555"/>
            <a:ext cx="4591720" cy="59063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C8D689-07B1-4EC6-8953-EEF16EAD67AB}"/>
              </a:ext>
            </a:extLst>
          </p:cNvPr>
          <p:cNvGrpSpPr/>
          <p:nvPr/>
        </p:nvGrpSpPr>
        <p:grpSpPr>
          <a:xfrm>
            <a:off x="1701924" y="2348880"/>
            <a:ext cx="3456974" cy="2683074"/>
            <a:chOff x="1485900" y="3917127"/>
            <a:chExt cx="3629795" cy="2823174"/>
          </a:xfrm>
        </p:grpSpPr>
        <p:pic>
          <p:nvPicPr>
            <p:cNvPr id="12292" name="Picture 4" descr="https://directx11.tech/assets/04/13.png">
              <a:extLst>
                <a:ext uri="{FF2B5EF4-FFF2-40B4-BE49-F238E27FC236}">
                  <a16:creationId xmlns:a16="http://schemas.microsoft.com/office/drawing/2014/main" id="{8C1617B0-AA2C-4ED4-A479-FF4AC04BB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900" y="3917127"/>
              <a:ext cx="3629795" cy="2823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8DC02BB-CAEF-4766-BE64-523726988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9896" y="5146513"/>
              <a:ext cx="259726" cy="3776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EE1F144-2D52-4E3D-B2E4-56F55F129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8999" y="4699443"/>
              <a:ext cx="567181" cy="82473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AB9ADE8-3EB2-4838-A16E-90613F707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16023" y="4314901"/>
              <a:ext cx="844130" cy="122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59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Perspective</a:t>
            </a:r>
            <a:r>
              <a:rPr lang="en-US" altLang="ko-KR" sz="4000" dirty="0"/>
              <a:t> </a:t>
            </a:r>
            <a:r>
              <a:rPr lang="en-US" altLang="ko-KR" sz="4400" dirty="0"/>
              <a:t>View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93436" y="1595227"/>
            <a:ext cx="8749448" cy="65666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이 두 방정식을 결합하면</a:t>
            </a:r>
            <a:r>
              <a:rPr lang="en-US" altLang="ko-KR" sz="1400" dirty="0"/>
              <a:t>, </a:t>
            </a:r>
            <a:r>
              <a:rPr lang="ko-KR" altLang="en-US" sz="1400" dirty="0"/>
              <a:t>여기서는 네 번째 열의 세 번째 행만 </a:t>
            </a:r>
            <a:r>
              <a:rPr lang="en-US" altLang="ko-KR" sz="1400" dirty="0"/>
              <a:t>1</a:t>
            </a:r>
            <a:r>
              <a:rPr lang="ko-KR" altLang="en-US" sz="1400" dirty="0"/>
              <a:t>이 될 수 있다는 것을 알 수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이제 </a:t>
            </a:r>
            <a:r>
              <a:rPr lang="en-US" altLang="ko-KR" sz="1400" dirty="0"/>
              <a:t>z </a:t>
            </a:r>
            <a:r>
              <a:rPr lang="ko-KR" altLang="en-US" sz="1400" dirty="0"/>
              <a:t>구성요소의 변환을 관찰하세요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AD8AFB-372A-4D4E-9C5F-822195B6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92" y="2524141"/>
            <a:ext cx="2536059" cy="22417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D813E5-4973-48E7-9214-C0494E5AA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774" y="3009725"/>
            <a:ext cx="3000794" cy="13813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4D55A8-1974-4154-B6C0-56EE4B05D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177" y="3371349"/>
            <a:ext cx="1514686" cy="743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2C8D19-F31E-4317-B656-58122D8E6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888" y="3328480"/>
            <a:ext cx="1305107" cy="8287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C79844-9A7E-4AF8-B48F-18B0C7682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5630" y="5067270"/>
            <a:ext cx="3258005" cy="138131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039E945-8E33-492D-93D4-17AA87CBEAF8}"/>
              </a:ext>
            </a:extLst>
          </p:cNvPr>
          <p:cNvCxnSpPr>
            <a:cxnSpLocks/>
          </p:cNvCxnSpPr>
          <p:nvPr/>
        </p:nvCxnSpPr>
        <p:spPr>
          <a:xfrm>
            <a:off x="3938840" y="3742875"/>
            <a:ext cx="388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0C07C95-25EA-4342-A323-6C54BC4468CC}"/>
              </a:ext>
            </a:extLst>
          </p:cNvPr>
          <p:cNvCxnSpPr>
            <a:cxnSpLocks/>
          </p:cNvCxnSpPr>
          <p:nvPr/>
        </p:nvCxnSpPr>
        <p:spPr>
          <a:xfrm>
            <a:off x="7328106" y="3742875"/>
            <a:ext cx="388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DAC04FD-804D-4CB7-A97F-C7BE53FBF695}"/>
              </a:ext>
            </a:extLst>
          </p:cNvPr>
          <p:cNvCxnSpPr>
            <a:cxnSpLocks/>
          </p:cNvCxnSpPr>
          <p:nvPr/>
        </p:nvCxnSpPr>
        <p:spPr>
          <a:xfrm>
            <a:off x="9306340" y="3700384"/>
            <a:ext cx="388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C1444E72-A12E-4EA1-9136-F7C364C5D0EC}"/>
              </a:ext>
            </a:extLst>
          </p:cNvPr>
          <p:cNvSpPr/>
          <p:nvPr/>
        </p:nvSpPr>
        <p:spPr>
          <a:xfrm rot="16200000">
            <a:off x="1959051" y="5088319"/>
            <a:ext cx="990314" cy="1339221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94F2765-546C-4C50-8F2A-BBAE2DF64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883" y="4429515"/>
            <a:ext cx="2844349" cy="227103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A16D01E-F10E-4FAF-9609-5186F2555D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3698" y="5381639"/>
            <a:ext cx="1533739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5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FOV (</a:t>
            </a:r>
            <a:r>
              <a:rPr lang="en-US" altLang="ko-KR" dirty="0"/>
              <a:t>Field of View)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1AC66-A3A1-4ADA-9738-A4C078272EC9}"/>
              </a:ext>
            </a:extLst>
          </p:cNvPr>
          <p:cNvSpPr txBox="1">
            <a:spLocks/>
          </p:cNvSpPr>
          <p:nvPr/>
        </p:nvSpPr>
        <p:spPr>
          <a:xfrm>
            <a:off x="1593436" y="1595226"/>
            <a:ext cx="5869128" cy="108248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[l, r]x[b, t]x[n, f]</a:t>
            </a:r>
            <a:r>
              <a:rPr lang="ko-KR" altLang="en-US" sz="1400" dirty="0"/>
              <a:t>로 투영 행렬을 정의할 수 있지만 직관적이지는 않습니다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이를 더 간단히 표현하기 위해 두 개의 새로운 변수를 도입합니다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수직 시야</a:t>
            </a:r>
            <a:r>
              <a:rPr lang="en-US" altLang="ko-KR" sz="1400" dirty="0"/>
              <a:t>(FOV)</a:t>
            </a:r>
            <a:r>
              <a:rPr lang="ko-KR" altLang="en-US" sz="1400" dirty="0"/>
              <a:t>는 카메라가 위아래로 볼 수 있는 최대 각도입니다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이는 근거리 평면의 높이를 간접적으로 정의합니다</a:t>
            </a:r>
            <a:r>
              <a:rPr lang="en-US" altLang="ko-KR" sz="14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79ECA3-723F-4A08-AD6A-7D2FB002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51" y="4037815"/>
            <a:ext cx="3390684" cy="2809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DABEA1-F48C-48E9-ABDE-872A23DAB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576" y="3666695"/>
            <a:ext cx="1724266" cy="4096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CB6480-CACB-4098-BD6C-364CCD2F1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393" y="3480935"/>
            <a:ext cx="2067213" cy="714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2549D4-95A3-4F51-AE2F-292C4D251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446" y="2729690"/>
            <a:ext cx="3735670" cy="13986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0E91A4-67D9-4AB5-8B6E-E21C88594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446" y="4089798"/>
            <a:ext cx="4680520" cy="26856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261503-1CE0-4693-B5E1-10F1D9DA54FE}"/>
              </a:ext>
            </a:extLst>
          </p:cNvPr>
          <p:cNvSpPr txBox="1">
            <a:spLocks/>
          </p:cNvSpPr>
          <p:nvPr/>
        </p:nvSpPr>
        <p:spPr>
          <a:xfrm>
            <a:off x="1593436" y="2651640"/>
            <a:ext cx="3390684" cy="96473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시야 절두체의 근평면의 너비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직교 육면체의 너비와 높이이기도 함</a:t>
            </a:r>
            <a:r>
              <a:rPr lang="en-US" altLang="ko-KR" sz="1400" dirty="0"/>
              <a:t>)</a:t>
            </a:r>
            <a:r>
              <a:rPr lang="ko-KR" altLang="en-US" sz="1400" dirty="0"/>
              <a:t>도</a:t>
            </a:r>
            <a:endParaRPr lang="en-US" altLang="ko-KR" sz="1400" dirty="0"/>
          </a:p>
          <a:p>
            <a:r>
              <a:rPr lang="ko-KR" altLang="en-US" sz="1400" b="1" dirty="0" err="1"/>
              <a:t>종횡비</a:t>
            </a:r>
            <a:r>
              <a:rPr lang="ko-KR" altLang="en-US" sz="1400" dirty="0"/>
              <a:t> 에 의해 결정됩니다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종횡비를 </a:t>
            </a:r>
            <a:r>
              <a:rPr lang="en-US" altLang="ko-KR" sz="1400" dirty="0"/>
              <a:t>r</a:t>
            </a:r>
            <a:r>
              <a:rPr lang="ko-KR" altLang="en-US" sz="1400" dirty="0"/>
              <a:t>이라고 하면 다음과 같습니다</a:t>
            </a:r>
          </a:p>
        </p:txBody>
      </p:sp>
    </p:spTree>
    <p:extLst>
      <p:ext uri="{BB962C8B-B14F-4D97-AF65-F5344CB8AC3E}">
        <p14:creationId xmlns:p14="http://schemas.microsoft.com/office/powerpoint/2010/main" val="228687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0B2A9A8-1C07-4FC4-90DE-A006D2505459}"/>
              </a:ext>
            </a:extLst>
          </p:cNvPr>
          <p:cNvCxnSpPr>
            <a:cxnSpLocks/>
          </p:cNvCxnSpPr>
          <p:nvPr/>
        </p:nvCxnSpPr>
        <p:spPr>
          <a:xfrm>
            <a:off x="5950396" y="2077721"/>
            <a:ext cx="4410276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5895" y="434515"/>
            <a:ext cx="3293422" cy="632502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학습목표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180251" y="3645024"/>
            <a:ext cx="6195986" cy="2730376"/>
          </a:xfrm>
        </p:spPr>
        <p:txBody>
          <a:bodyPr rtlCol="0">
            <a:normAutofit/>
          </a:bodyPr>
          <a:lstStyle/>
          <a:p>
            <a:r>
              <a:rPr lang="en-US" altLang="ko-KR" sz="1800" dirty="0"/>
              <a:t>1. </a:t>
            </a:r>
            <a:r>
              <a:rPr lang="en-US" altLang="ko-KR" sz="1800" dirty="0" err="1"/>
              <a:t>DirectXMath</a:t>
            </a:r>
            <a:r>
              <a:rPr lang="en-US" altLang="ko-KR" sz="1800" dirty="0"/>
              <a:t> </a:t>
            </a:r>
            <a:r>
              <a:rPr lang="ko-KR" altLang="en-US" sz="1800" dirty="0"/>
              <a:t>라이브러리의 행렬에 대해 이해합니다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sz="1800" dirty="0"/>
              <a:t>2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dirty="0" err="1"/>
              <a:t>VertexShader</a:t>
            </a:r>
            <a:r>
              <a:rPr lang="ko-KR" altLang="en-US" sz="1800" dirty="0"/>
              <a:t>의 </a:t>
            </a:r>
            <a:r>
              <a:rPr lang="en-US" altLang="ko-KR" sz="1800" dirty="0"/>
              <a:t>World, View, </a:t>
            </a:r>
            <a:r>
              <a:rPr lang="en-US" altLang="ko-KR" sz="1800" dirty="0" err="1"/>
              <a:t>Proj</a:t>
            </a:r>
            <a:r>
              <a:rPr lang="en-US" altLang="ko-KR" sz="1800" dirty="0"/>
              <a:t> </a:t>
            </a:r>
            <a:r>
              <a:rPr lang="ko-KR" altLang="en-US" sz="1800" dirty="0"/>
              <a:t>변환에 대해 이해합니다</a:t>
            </a:r>
            <a:endParaRPr lang="en-US" altLang="ko-KR" sz="1800" dirty="0"/>
          </a:p>
          <a:p>
            <a:pPr rtl="0"/>
            <a:r>
              <a:rPr lang="en-US" altLang="ko-KR" sz="1800" dirty="0"/>
              <a:t>3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dirty="0"/>
              <a:t>Constant Buffer (</a:t>
            </a:r>
            <a:r>
              <a:rPr lang="ko-KR" altLang="en-US" sz="1800" dirty="0" err="1"/>
              <a:t>상수버퍼</a:t>
            </a:r>
            <a:r>
              <a:rPr lang="en-US" altLang="ko-KR" sz="1800" dirty="0"/>
              <a:t>)</a:t>
            </a:r>
            <a:r>
              <a:rPr lang="ko-KR" altLang="en-US" sz="1800" dirty="0"/>
              <a:t>의 사용법을 학습합니다</a:t>
            </a:r>
            <a:endParaRPr lang="en-US" altLang="ko-KR" sz="1800" dirty="0"/>
          </a:p>
          <a:p>
            <a:pPr rtl="0"/>
            <a:r>
              <a:rPr lang="en-US" altLang="ko-KR" sz="1800" dirty="0"/>
              <a:t>4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Rasterizer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Viewprot</a:t>
            </a:r>
            <a:r>
              <a:rPr lang="ko-KR" altLang="en-US" sz="1800" dirty="0"/>
              <a:t>를 이해합니다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E8BD30-1BE7-4F8F-8ABA-3DA422E4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801" y="1124744"/>
            <a:ext cx="1225897" cy="1981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B3A11B-9E62-4C05-A6B6-ECB3B7B9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672" y="1124744"/>
            <a:ext cx="1269977" cy="19938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44254B-89DB-414D-92A8-C5547C32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251" y="1130805"/>
            <a:ext cx="1184178" cy="1981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EB4FFF-AA51-4F88-A8FD-3439A0C0F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684" y="1124744"/>
            <a:ext cx="1189383" cy="1981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518CB8-2FB6-45E0-9663-EDD241B513BC}"/>
              </a:ext>
            </a:extLst>
          </p:cNvPr>
          <p:cNvSpPr txBox="1"/>
          <p:nvPr/>
        </p:nvSpPr>
        <p:spPr>
          <a:xfrm>
            <a:off x="5527604" y="755412"/>
            <a:ext cx="48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9AE34-1D26-47E1-A680-FA49502AFED2}"/>
              </a:ext>
            </a:extLst>
          </p:cNvPr>
          <p:cNvSpPr txBox="1"/>
          <p:nvPr/>
        </p:nvSpPr>
        <p:spPr>
          <a:xfrm>
            <a:off x="7177018" y="755412"/>
            <a:ext cx="48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A1D0F0-00C3-4AAD-A16F-00F63BDF1F7B}"/>
              </a:ext>
            </a:extLst>
          </p:cNvPr>
          <p:cNvSpPr txBox="1"/>
          <p:nvPr/>
        </p:nvSpPr>
        <p:spPr>
          <a:xfrm>
            <a:off x="8533651" y="750766"/>
            <a:ext cx="126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Rasterizer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0C327-0247-4B91-BA02-E62CBC1A9127}"/>
              </a:ext>
            </a:extLst>
          </p:cNvPr>
          <p:cNvSpPr txBox="1"/>
          <p:nvPr/>
        </p:nvSpPr>
        <p:spPr>
          <a:xfrm>
            <a:off x="10306349" y="750766"/>
            <a:ext cx="140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PixelShader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B5DADF-616A-47CD-91E6-73F6B1E5C7D3}"/>
              </a:ext>
            </a:extLst>
          </p:cNvPr>
          <p:cNvSpPr/>
          <p:nvPr/>
        </p:nvSpPr>
        <p:spPr>
          <a:xfrm>
            <a:off x="762942" y="1552143"/>
            <a:ext cx="3740851" cy="41857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공통 카메라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(View/</a:t>
            </a:r>
            <a:r>
              <a:rPr lang="en-US" altLang="ko-KR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Proj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로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3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개의 상수 버퍼 엔트리를 준비합니다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base;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base.world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XMMatrixIdentity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base.view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XMMatrixLookAtLH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m_CameraPos.z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+ 0.0f,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+ 0.0f,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m_CameraPos.z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+ 1.0f,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(0.0f, 1.0f, 0.0f, 0.0f)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fovRad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XMConvertToRadians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m_CameraFovDeg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base.proj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XMMatrixPerspectiveFovLH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fovRad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AspectRatio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m_CameraNear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m_CameraFar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7134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</a:t>
            </a:r>
            <a:r>
              <a:rPr lang="en-US" altLang="ko-KR" sz="4400" dirty="0"/>
              <a:t>FOV (</a:t>
            </a:r>
            <a:r>
              <a:rPr lang="en-US" altLang="ko-KR" dirty="0"/>
              <a:t>Field of View)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247A18-2BBE-4A97-BB7C-0C3F2AD861E4}"/>
              </a:ext>
            </a:extLst>
          </p:cNvPr>
          <p:cNvSpPr/>
          <p:nvPr/>
        </p:nvSpPr>
        <p:spPr>
          <a:xfrm>
            <a:off x="1593436" y="5048984"/>
            <a:ext cx="63120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highlight>
                  <a:srgbClr val="FFFFFF"/>
                </a:highlight>
              </a:rPr>
              <a:t>DirectXMath</a:t>
            </a:r>
            <a:r>
              <a:rPr lang="ko-KR" altLang="en-US" sz="1200" dirty="0">
                <a:highlight>
                  <a:srgbClr val="FFFFFF"/>
                </a:highlight>
              </a:rPr>
              <a:t>에서는 다음 함수를 사용하여 투영 행렬을 구합니다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투영 행렬을 반환합니다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endParaRPr lang="en-US" altLang="ko-KR" sz="11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XM_CALLCONV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XMMatrixPerspectiveFovLH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FovAngleY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중앙 수직 각도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AspectRatio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종횡비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NearZ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		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근거리 평면 거리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FarZ</a:t>
            </a:r>
            <a:r>
              <a:rPr lang="en-US" altLang="ko-KR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			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원거리 평면 거리</a:t>
            </a:r>
            <a:endParaRPr lang="en-US" altLang="ko-KR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2CB597-301D-4570-9437-B80407044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269" y="1389767"/>
            <a:ext cx="1467055" cy="13622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1834AA-3C34-4153-BDA5-E9E83715629A}"/>
              </a:ext>
            </a:extLst>
          </p:cNvPr>
          <p:cNvSpPr txBox="1">
            <a:spLocks/>
          </p:cNvSpPr>
          <p:nvPr/>
        </p:nvSpPr>
        <p:spPr>
          <a:xfrm>
            <a:off x="1593436" y="1428541"/>
            <a:ext cx="8173384" cy="352839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투영 작업이 완료되면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원근 투영 변환을 거친 모든 점들이</a:t>
            </a:r>
            <a:endParaRPr lang="en-US" altLang="ko-KR" sz="1400" dirty="0"/>
          </a:p>
          <a:p>
            <a:r>
              <a:rPr lang="ko-KR" altLang="en-US" sz="1400" dirty="0"/>
              <a:t>동차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</a:t>
            </a:r>
            <a:r>
              <a:rPr lang="en-US" altLang="ko-KR" sz="1400" dirty="0"/>
              <a:t>(Homogeneous Clip Space)[x, y, z, w] </a:t>
            </a:r>
            <a:r>
              <a:rPr lang="ko-KR" altLang="en-US" sz="1400" dirty="0"/>
              <a:t>으로 변환됩니다</a:t>
            </a:r>
            <a:endParaRPr lang="en-US" altLang="ko-KR" sz="1400" dirty="0"/>
          </a:p>
          <a:p>
            <a:r>
              <a:rPr lang="en-US" altLang="ko-KR" sz="1400" dirty="0"/>
              <a:t>w</a:t>
            </a:r>
            <a:r>
              <a:rPr lang="ko-KR" altLang="en-US" sz="1400" dirty="0"/>
              <a:t>는 실제로 관찰 공간의 깊이 값이기 때문에 </a:t>
            </a:r>
            <a:r>
              <a:rPr lang="en-US" altLang="ko-KR" sz="1400" dirty="0"/>
              <a:t>w</a:t>
            </a:r>
            <a:r>
              <a:rPr lang="ko-KR" altLang="en-US" sz="1400" dirty="0"/>
              <a:t>는 </a:t>
            </a:r>
            <a:r>
              <a:rPr lang="en-US" altLang="ko-KR" sz="1400" dirty="0"/>
              <a:t>0</a:t>
            </a:r>
            <a:r>
              <a:rPr lang="ko-KR" altLang="en-US" sz="1400" dirty="0"/>
              <a:t>보다 작거나 같아서는 안 됩니다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로컬 공간 → 월드 공간 → 뷰 공간 → 균질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 → </a:t>
            </a:r>
            <a:r>
              <a:rPr lang="ko-KR" altLang="en-US" sz="1400" dirty="0" err="1"/>
              <a:t>정규화된</a:t>
            </a:r>
            <a:r>
              <a:rPr lang="ko-KR" altLang="en-US" sz="1400" dirty="0"/>
              <a:t> 디바이스 공간</a:t>
            </a:r>
            <a:r>
              <a:rPr lang="en-US" altLang="ko-KR" sz="1400" dirty="0"/>
              <a:t>(NDC)</a:t>
            </a:r>
          </a:p>
          <a:p>
            <a:r>
              <a:rPr lang="ko-KR" altLang="en-US" sz="1400" dirty="0"/>
              <a:t>각각</a:t>
            </a:r>
            <a:r>
              <a:rPr lang="en-US" altLang="ko-KR" sz="1400" dirty="0"/>
              <a:t>: </a:t>
            </a:r>
            <a:r>
              <a:rPr lang="ko-KR" altLang="en-US" sz="1400" b="1" dirty="0"/>
              <a:t>세계 행렬 → 관찰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뷰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행렬 → 원근 행렬 → 원근 분할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원근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직교 차이</a:t>
            </a:r>
          </a:p>
          <a:p>
            <a:r>
              <a:rPr lang="ko-KR" altLang="en-US" sz="1400" b="1" dirty="0"/>
              <a:t>원근 투영</a:t>
            </a:r>
            <a:r>
              <a:rPr lang="en-US" altLang="ko-KR" sz="1400" dirty="0"/>
              <a:t>: w ≠ 1 → </a:t>
            </a:r>
            <a:r>
              <a:rPr lang="ko-KR" altLang="en-US" sz="1400" dirty="0"/>
              <a:t>균질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 ≠ </a:t>
            </a:r>
            <a:r>
              <a:rPr lang="en-US" altLang="ko-KR" sz="1400" dirty="0"/>
              <a:t>NDC</a:t>
            </a:r>
          </a:p>
          <a:p>
            <a:r>
              <a:rPr lang="ko-KR" altLang="en-US" sz="1400" b="1" dirty="0"/>
              <a:t>직교 투영</a:t>
            </a:r>
            <a:r>
              <a:rPr lang="en-US" altLang="ko-KR" sz="1400" dirty="0"/>
              <a:t>: w = 1 → </a:t>
            </a:r>
            <a:r>
              <a:rPr lang="ko-KR" altLang="en-US" sz="1400" dirty="0"/>
              <a:t>균질 </a:t>
            </a:r>
            <a:r>
              <a:rPr lang="ko-KR" altLang="en-US" sz="1400" dirty="0" err="1"/>
              <a:t>클리핑</a:t>
            </a:r>
            <a:r>
              <a:rPr lang="ko-KR" altLang="en-US" sz="1400" dirty="0"/>
              <a:t> 공간 </a:t>
            </a:r>
            <a:r>
              <a:rPr lang="en-US" altLang="ko-KR" sz="1400" dirty="0"/>
              <a:t>= NDC</a:t>
            </a:r>
          </a:p>
          <a:p>
            <a:endParaRPr lang="en-US" altLang="ko-KR" sz="1400" dirty="0"/>
          </a:p>
          <a:p>
            <a:r>
              <a:rPr lang="ko-KR" altLang="en-US" sz="1400" b="1" dirty="0"/>
              <a:t>깊이 값 정규화</a:t>
            </a:r>
          </a:p>
          <a:p>
            <a:r>
              <a:rPr lang="en-US" altLang="ko-KR" sz="1400" dirty="0"/>
              <a:t>z ∈ [n, f] → g(z) ∈ [0, 1] (</a:t>
            </a:r>
            <a:r>
              <a:rPr lang="ko-KR" altLang="en-US" sz="1400" dirty="0"/>
              <a:t>순서 보존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정규화 후에도 깊이 관계는 유지됨 → 깊이 버퍼 비교 가능</a:t>
            </a:r>
          </a:p>
          <a:p>
            <a:r>
              <a:rPr lang="ko-KR" altLang="en-US" sz="1400" dirty="0"/>
              <a:t>단순 스케일</a:t>
            </a:r>
            <a:r>
              <a:rPr lang="en-US" altLang="ko-KR" sz="1400" dirty="0"/>
              <a:t>+</a:t>
            </a:r>
            <a:r>
              <a:rPr lang="ko-KR" altLang="en-US" sz="1400" dirty="0"/>
              <a:t>이동으로는 처리 불가 → 투영 행렬 내부에 통합됨</a:t>
            </a:r>
          </a:p>
          <a:p>
            <a:endParaRPr lang="en-US" altLang="ko-KR" sz="1400" dirty="0"/>
          </a:p>
          <a:p>
            <a:endParaRPr lang="ko-KR" altLang="en-US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961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 </a:t>
            </a:r>
            <a:r>
              <a:rPr lang="en-US" altLang="ko-KR" sz="4000" dirty="0"/>
              <a:t>(Constant Buffer)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451366"/>
          </a:xfrm>
        </p:spPr>
        <p:txBody>
          <a:bodyPr rtlCol="0">
            <a:normAutofit/>
          </a:bodyPr>
          <a:lstStyle/>
          <a:p>
            <a:r>
              <a:rPr lang="en-US" altLang="ko-KR" sz="1600" dirty="0"/>
              <a:t>HLSL</a:t>
            </a:r>
            <a:r>
              <a:rPr lang="ko-KR" altLang="en-US" sz="1600" dirty="0"/>
              <a:t>에서 상수 버퍼 변수는 </a:t>
            </a:r>
            <a:r>
              <a:rPr lang="en-US" altLang="ko-KR" sz="1600" dirty="0"/>
              <a:t>C++</a:t>
            </a:r>
            <a:r>
              <a:rPr lang="ko-KR" altLang="en-US" sz="1600" dirty="0"/>
              <a:t>의 전역 상수와 유사하며 </a:t>
            </a:r>
            <a:r>
              <a:rPr lang="ko-KR" altLang="en-US" sz="1600" dirty="0" err="1"/>
              <a:t>셰이더</a:t>
            </a:r>
            <a:r>
              <a:rPr lang="ko-KR" altLang="en-US" sz="1600" dirty="0"/>
              <a:t> 코드에서 사용됩니다</a:t>
            </a:r>
            <a:endParaRPr lang="en-US" altLang="ko-KR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94A0EF-64AC-4FC8-9637-7E4D6929BCE0}"/>
              </a:ext>
            </a:extLst>
          </p:cNvPr>
          <p:cNvSpPr/>
          <p:nvPr/>
        </p:nvSpPr>
        <p:spPr>
          <a:xfrm>
            <a:off x="1847059" y="3269068"/>
            <a:ext cx="43924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register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(b0)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matrix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g_World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matrix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g_View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matrix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g_Proj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0174A5-A784-4C49-8418-9D5D8156F302}"/>
              </a:ext>
            </a:extLst>
          </p:cNvPr>
          <p:cNvSpPr txBox="1">
            <a:spLocks/>
          </p:cNvSpPr>
          <p:nvPr/>
        </p:nvSpPr>
        <p:spPr>
          <a:xfrm>
            <a:off x="2710036" y="2928668"/>
            <a:ext cx="1974363" cy="30724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HLSL</a:t>
            </a:r>
            <a:r>
              <a:rPr lang="ko-KR" altLang="en-US" sz="1400" dirty="0"/>
              <a:t> 상수 버퍼의 예시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75CF4-0E33-4700-A56E-22E7B3237F21}"/>
              </a:ext>
            </a:extLst>
          </p:cNvPr>
          <p:cNvSpPr/>
          <p:nvPr/>
        </p:nvSpPr>
        <p:spPr>
          <a:xfrm>
            <a:off x="6742484" y="3252781"/>
            <a:ext cx="40324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struct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endParaRPr lang="en-US" altLang="ko-KR" sz="1600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DirectX::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world;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DirectX::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view;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	DirectX::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proj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};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992174-1503-464A-8188-8D748465039B}"/>
              </a:ext>
            </a:extLst>
          </p:cNvPr>
          <p:cNvSpPr txBox="1">
            <a:spLocks/>
          </p:cNvSpPr>
          <p:nvPr/>
        </p:nvSpPr>
        <p:spPr>
          <a:xfrm>
            <a:off x="7462564" y="2928667"/>
            <a:ext cx="2376264" cy="30724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C++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상수버퍼</a:t>
            </a:r>
            <a:r>
              <a:rPr lang="ko-KR" altLang="en-US" sz="1400" dirty="0"/>
              <a:t> 구조체 예시</a:t>
            </a:r>
          </a:p>
        </p:txBody>
      </p:sp>
    </p:spTree>
    <p:extLst>
      <p:ext uri="{BB962C8B-B14F-4D97-AF65-F5344CB8AC3E}">
        <p14:creationId xmlns:p14="http://schemas.microsoft.com/office/powerpoint/2010/main" val="312506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 </a:t>
            </a:r>
            <a:r>
              <a:rPr lang="en-US" altLang="ko-KR" sz="4000" dirty="0"/>
              <a:t>(Constant Buffer)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1651486"/>
          </a:xfrm>
        </p:spPr>
        <p:txBody>
          <a:bodyPr rtlCol="0">
            <a:normAutofit/>
          </a:bodyPr>
          <a:lstStyle/>
          <a:p>
            <a:r>
              <a:rPr lang="ko-KR" altLang="en-US" sz="1600" dirty="0"/>
              <a:t>런타임에 </a:t>
            </a:r>
            <a:r>
              <a:rPr lang="ko-KR" altLang="en-US" sz="1600" b="1" dirty="0"/>
              <a:t>상수 버퍼를 업데이트하는 방법은 두 가지가 있습니다</a:t>
            </a:r>
            <a:endParaRPr lang="en-US" altLang="ko-KR" sz="1600" dirty="0"/>
          </a:p>
          <a:p>
            <a:pPr lvl="1"/>
            <a:r>
              <a:rPr lang="en-US" altLang="ko-KR" sz="1400" dirty="0"/>
              <a:t>1. </a:t>
            </a:r>
            <a:r>
              <a:rPr lang="ko-KR" altLang="en-US" sz="1400" dirty="0"/>
              <a:t>리소스를 생성할 때 </a:t>
            </a:r>
            <a:r>
              <a:rPr lang="en-US" altLang="ko-KR" sz="1400" dirty="0"/>
              <a:t>Usage</a:t>
            </a:r>
            <a:r>
              <a:rPr lang="ko-KR" altLang="en-US" sz="1400" dirty="0"/>
              <a:t>이것을 지정 </a:t>
            </a:r>
            <a:r>
              <a:rPr lang="en-US" altLang="ko-KR" sz="1400" dirty="0"/>
              <a:t>D3D11_USAGE_DEFAULT</a:t>
            </a:r>
            <a:r>
              <a:rPr lang="ko-KR" altLang="en-US" sz="1400" dirty="0"/>
              <a:t>하면 </a:t>
            </a:r>
            <a:r>
              <a:rPr lang="en-US" altLang="ko-KR" sz="1400" dirty="0"/>
              <a:t>GPU</a:t>
            </a:r>
            <a:r>
              <a:rPr lang="ko-KR" altLang="en-US" sz="1400" dirty="0"/>
              <a:t>에서 상수 버퍼를 쓸 수 있으며 </a:t>
            </a:r>
            <a:r>
              <a:rPr lang="en-US" altLang="ko-KR" sz="1400" dirty="0"/>
              <a:t>ID3D11DeviceContext::</a:t>
            </a:r>
            <a:r>
              <a:rPr lang="en-US" altLang="ko-KR" sz="1400" dirty="0" err="1"/>
              <a:t>UpdateSubresource</a:t>
            </a:r>
            <a:r>
              <a:rPr lang="ko-KR" altLang="en-US" sz="1400" dirty="0"/>
              <a:t>메서드를 사용하여 업데이트해야 합니다</a:t>
            </a:r>
            <a:r>
              <a:rPr lang="en-US" altLang="ko-KR" sz="1400" dirty="0"/>
              <a:t>. </a:t>
            </a:r>
          </a:p>
          <a:p>
            <a:pPr lvl="1"/>
            <a:r>
              <a:rPr lang="en-US" altLang="ko-KR" sz="1400" dirty="0"/>
              <a:t>2. </a:t>
            </a:r>
            <a:r>
              <a:rPr lang="ko-KR" altLang="en-US" sz="1400" dirty="0"/>
              <a:t>리소스를 생성할 때</a:t>
            </a:r>
            <a:r>
              <a:rPr lang="en-US" altLang="ko-KR" sz="1400" dirty="0"/>
              <a:t>, CPU</a:t>
            </a:r>
            <a:r>
              <a:rPr lang="ko-KR" altLang="en-US" sz="1400" dirty="0"/>
              <a:t>에서 상수 버퍼를 쓸 수 있도록 </a:t>
            </a:r>
            <a:r>
              <a:rPr lang="en-US" altLang="ko-KR" sz="1400" dirty="0"/>
              <a:t>Usage, D3D11_USAGE_DYNAMIC</a:t>
            </a:r>
            <a:r>
              <a:rPr lang="ko-KR" altLang="en-US" sz="1400" dirty="0"/>
              <a:t>를 지정합니다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먼저 메서드를 통해 메모리 매핑을 가져온 다음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매핑된</a:t>
            </a:r>
            <a:r>
              <a:rPr lang="ko-KR" altLang="en-US" sz="1400" dirty="0"/>
              <a:t> 메모리 영역에 업데이트하고</a:t>
            </a:r>
            <a:r>
              <a:rPr lang="en-US" altLang="ko-KR" sz="1400" dirty="0"/>
              <a:t>, </a:t>
            </a:r>
            <a:r>
              <a:rPr lang="ko-KR" altLang="en-US" sz="1400" dirty="0"/>
              <a:t>마지막으로 메서드를 통해 점유를 해제합니다</a:t>
            </a:r>
            <a:r>
              <a:rPr lang="en-US" altLang="ko-KR" sz="1400" dirty="0"/>
              <a:t>. CPUAccessFlagsD3D11_CPU_ACCESS_WRITEID3D11DeviceContext::MapID3D11DeviceContext::</a:t>
            </a:r>
            <a:r>
              <a:rPr lang="en-US" altLang="ko-KR" sz="1400" dirty="0" err="1"/>
              <a:t>Unmap</a:t>
            </a:r>
            <a:endParaRPr lang="en-US" altLang="ko-KR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BFC657-01DC-4F2C-BF22-A757E953FCEF}"/>
              </a:ext>
            </a:extLst>
          </p:cNvPr>
          <p:cNvSpPr/>
          <p:nvPr/>
        </p:nvSpPr>
        <p:spPr>
          <a:xfrm>
            <a:off x="1845940" y="3789040"/>
            <a:ext cx="55446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D3D11_BUFFER_DESC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ZeroMemory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cbd.Usage = D3D11_USAGE_DYNAMIC;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cbd.ByteWidth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ConstantBuffer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da-DK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cbd.BindFlags = D3D11_BIND_CONSTANT_BUFFER;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cbd.CPUAccessFlags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D3D11_CPU_ACCESS_WRITE;</a:t>
            </a:r>
          </a:p>
          <a:p>
            <a:r>
              <a:rPr lang="en-US" altLang="zh-CN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초기 데이터를 사용하지 않고 새 상수 버퍼를 생성합니다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endParaRPr lang="zh-CN" altLang="en-US" sz="1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HR(m_pd3dDevice-&gt;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CreateBuffer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cbd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m_pConstantBuffer.GetAddressOf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()));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3949E-0F78-4871-ABB3-3797553311C6}"/>
              </a:ext>
            </a:extLst>
          </p:cNvPr>
          <p:cNvSpPr txBox="1">
            <a:spLocks/>
          </p:cNvSpPr>
          <p:nvPr/>
        </p:nvSpPr>
        <p:spPr>
          <a:xfrm>
            <a:off x="7390556" y="4365104"/>
            <a:ext cx="4084363" cy="14784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참고 </a:t>
            </a:r>
            <a:r>
              <a:rPr lang="en-US" altLang="ko-KR" sz="1400" dirty="0"/>
              <a:t>:</a:t>
            </a:r>
          </a:p>
          <a:p>
            <a:endParaRPr lang="en-US" altLang="ko-KR" sz="1400" dirty="0"/>
          </a:p>
          <a:p>
            <a:r>
              <a:rPr lang="ko-KR" altLang="en-US" sz="1400" dirty="0"/>
              <a:t>상수 버퍼를 생성할 때 설명 매개변수는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r>
              <a:rPr lang="en-US" altLang="ko-KR" sz="1400" dirty="0" err="1">
                <a:solidFill>
                  <a:schemeClr val="accent4">
                    <a:lumMod val="75000"/>
                  </a:schemeClr>
                </a:solidFill>
              </a:rPr>
              <a:t>ByteWidth</a:t>
            </a:r>
            <a:r>
              <a:rPr lang="en-US" altLang="ko-KR" sz="1400" dirty="0"/>
              <a:t> 16</a:t>
            </a:r>
            <a:r>
              <a:rPr lang="ko-KR" altLang="en-US" sz="1400" dirty="0"/>
              <a:t>의 배수여야 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HLSL </a:t>
            </a:r>
            <a:r>
              <a:rPr lang="ko-KR" altLang="en-US" sz="1400" dirty="0"/>
              <a:t>상수 버퍼 자체와 읽기 및 쓰기 작업은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r>
              <a:rPr lang="en-US" altLang="ko-KR" sz="1400" dirty="0"/>
              <a:t>16</a:t>
            </a:r>
            <a:r>
              <a:rPr lang="ko-KR" altLang="en-US" sz="1400" dirty="0"/>
              <a:t>바이트에 엄격하게 맞춰야 하기 때문입니다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283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</a:t>
            </a:r>
            <a:r>
              <a:rPr lang="en-US" altLang="ko-KR" sz="4000" dirty="0"/>
              <a:t> - 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다이내믹 업데이트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643374"/>
          </a:xfrm>
        </p:spPr>
        <p:txBody>
          <a:bodyPr rtlCol="0">
            <a:normAutofit/>
          </a:bodyPr>
          <a:lstStyle/>
          <a:p>
            <a:r>
              <a:rPr lang="en-US" altLang="ko-KR" sz="1800" dirty="0"/>
              <a:t>ID3D11DeviceContext::Map</a:t>
            </a:r>
            <a:r>
              <a:rPr lang="ko-KR" altLang="en-US" sz="1800" dirty="0"/>
              <a:t>함수 </a:t>
            </a:r>
            <a:endParaRPr lang="en-US" altLang="ko-KR" sz="1800" dirty="0"/>
          </a:p>
          <a:p>
            <a:pPr lvl="1"/>
            <a:r>
              <a:rPr lang="ko-KR" altLang="en-US" sz="1400" dirty="0"/>
              <a:t>버퍼에 있는 데이터에 대한 포인터를 가져오고 </a:t>
            </a:r>
            <a:r>
              <a:rPr lang="en-US" altLang="ko-KR" sz="1400" dirty="0"/>
              <a:t>GPU</a:t>
            </a:r>
            <a:r>
              <a:rPr lang="ko-KR" altLang="en-US" sz="1400" dirty="0"/>
              <a:t>가 버퍼에 액세스하는 것을 거부합니다</a:t>
            </a:r>
            <a:r>
              <a:rPr lang="en-US" altLang="ko-KR" sz="1400" dirty="0"/>
              <a:t>.</a:t>
            </a:r>
            <a:endParaRPr lang="en-US" altLang="ko-KR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5789C8-10BA-4B37-88A7-0B955400E24E}"/>
              </a:ext>
            </a:extLst>
          </p:cNvPr>
          <p:cNvSpPr/>
          <p:nvPr/>
        </p:nvSpPr>
        <p:spPr>
          <a:xfrm>
            <a:off x="1687422" y="2628781"/>
            <a:ext cx="101512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HRESULT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ID3D11DeviceContext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::Map(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ID3D11Resource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인터페이스를 포함하는 리소스 객체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UINT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Subresource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</a:t>
            </a:r>
            <a:r>
              <a:rPr lang="ko-KR" alt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서브리소스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인덱스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버퍼 리소스는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D3D11_MAP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MapType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D3D11_MAP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열거형 값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CPU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의 읽기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쓰기 방식 지정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UINT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MapFlags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     	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일반적으로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0, CPU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가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GPU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사용 완료를 기다려야 함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D3D11_MAPPED_SUBRESOURCE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pMappedResource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	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[Out] </a:t>
            </a:r>
            <a:r>
              <a:rPr lang="ko-KR" alt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매핑된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버퍼 메모리 정보가 저장될 구조체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9" name="내용 개체 틀 13">
            <a:extLst>
              <a:ext uri="{FF2B5EF4-FFF2-40B4-BE49-F238E27FC236}">
                <a16:creationId xmlns:a16="http://schemas.microsoft.com/office/drawing/2014/main" id="{B590B59E-C651-4624-AF5F-F7FCF1F33BFA}"/>
              </a:ext>
            </a:extLst>
          </p:cNvPr>
          <p:cNvSpPr txBox="1">
            <a:spLocks/>
          </p:cNvSpPr>
          <p:nvPr/>
        </p:nvSpPr>
        <p:spPr>
          <a:xfrm>
            <a:off x="1613670" y="4476443"/>
            <a:ext cx="9782801" cy="860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1264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7840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4416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70992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7568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ID3D11DeviceContext::</a:t>
            </a:r>
            <a:r>
              <a:rPr lang="en-US" altLang="ko-KR" sz="1400" b="1" dirty="0" err="1"/>
              <a:t>Unmap</a:t>
            </a:r>
            <a:r>
              <a:rPr lang="en-US" altLang="ko-KR" sz="1400" dirty="0"/>
              <a:t> </a:t>
            </a:r>
            <a:r>
              <a:rPr lang="ko-KR" altLang="en-US" sz="1400" dirty="0"/>
              <a:t>함수</a:t>
            </a:r>
            <a:endParaRPr lang="en-US" altLang="ko-KR" sz="1400" dirty="0"/>
          </a:p>
          <a:p>
            <a:pPr lvl="1"/>
            <a:r>
              <a:rPr lang="ko-KR" altLang="en-US" sz="1400" dirty="0"/>
              <a:t>리소스에 대한 포인터를 무효화하고 리소스에 대한 </a:t>
            </a:r>
            <a:r>
              <a:rPr lang="en-US" altLang="ko-KR" sz="1400" dirty="0"/>
              <a:t>GPU </a:t>
            </a:r>
            <a:r>
              <a:rPr lang="ko-KR" altLang="en-US" sz="1400" dirty="0"/>
              <a:t>액세스를 다시 활성화합니다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버퍼에 있는 데이터에 대한 포인터를 가져오고 </a:t>
            </a:r>
            <a:r>
              <a:rPr lang="en-US" altLang="ko-KR" sz="1400" dirty="0"/>
              <a:t>GPU</a:t>
            </a:r>
            <a:r>
              <a:rPr lang="ko-KR" altLang="en-US" sz="1400" dirty="0"/>
              <a:t>가 버퍼에 액세스하는 것을 거부합니다</a:t>
            </a:r>
            <a:r>
              <a:rPr lang="en-US" altLang="ko-KR" sz="14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88B211-F4FE-4050-B1D6-7EAA82D9F6CA}"/>
              </a:ext>
            </a:extLst>
          </p:cNvPr>
          <p:cNvSpPr/>
          <p:nvPr/>
        </p:nvSpPr>
        <p:spPr>
          <a:xfrm>
            <a:off x="1712695" y="5517232"/>
            <a:ext cx="89289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ID3D11DeviceContext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::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Unmap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ID3D11Resource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pResource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    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ID3D11Resource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인터페이스를 포함하는 리소스 객체</a:t>
            </a:r>
          </a:p>
          <a:p>
            <a:r>
              <a:rPr lang="en-US" altLang="ko-KR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UINT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     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Subresource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[In] </a:t>
            </a:r>
            <a:r>
              <a:rPr lang="ko-KR" alt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서브리소스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인덱스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버퍼 리소스는 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3990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/>
              <a:t>상수</a:t>
            </a:r>
            <a:r>
              <a:rPr lang="en-US" altLang="ko-KR" sz="4000" dirty="0"/>
              <a:t> </a:t>
            </a:r>
            <a:r>
              <a:rPr lang="ko-KR" altLang="en-US" sz="4000" dirty="0"/>
              <a:t>버퍼</a:t>
            </a:r>
            <a:r>
              <a:rPr lang="en-US" altLang="ko-KR" sz="4000" dirty="0"/>
              <a:t> - 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다이내믹 업데이트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849522"/>
            <a:ext cx="9782801" cy="643374"/>
          </a:xfrm>
        </p:spPr>
        <p:txBody>
          <a:bodyPr rtlCol="0">
            <a:noAutofit/>
          </a:bodyPr>
          <a:lstStyle/>
          <a:p>
            <a:r>
              <a:rPr lang="en-US" altLang="ko-KR" sz="1400" b="1" dirty="0" err="1"/>
              <a:t>mBuffer</a:t>
            </a:r>
            <a:r>
              <a:rPr lang="ko-KR" altLang="en-US" sz="1400" dirty="0"/>
              <a:t>구조체 변수를 사용하여 상수 버퍼를 업데이트해야 합니다</a:t>
            </a:r>
            <a:r>
              <a:rPr lang="en-US" altLang="ko-KR" sz="1400" dirty="0"/>
              <a:t>. </a:t>
            </a:r>
          </a:p>
          <a:p>
            <a:pPr lvl="1"/>
            <a:r>
              <a:rPr lang="en-US" altLang="ko-KR" sz="1400" dirty="0"/>
              <a:t>HLSL </a:t>
            </a:r>
            <a:r>
              <a:rPr lang="ko-KR" altLang="en-US" sz="1400" dirty="0"/>
              <a:t>열 주 행렬의 전치를 상쇄하기 위해 합 </a:t>
            </a:r>
            <a:r>
              <a:rPr lang="en-US" altLang="ko-KR" sz="1400" dirty="0"/>
              <a:t>view</a:t>
            </a:r>
            <a:r>
              <a:rPr lang="ko-KR" altLang="en-US" sz="1400" dirty="0"/>
              <a:t>행렬을 </a:t>
            </a:r>
            <a:r>
              <a:rPr lang="en-US" altLang="ko-KR" sz="1400" dirty="0" err="1"/>
              <a:t>proj</a:t>
            </a:r>
            <a:r>
              <a:rPr lang="ko-KR" altLang="en-US" sz="1400" dirty="0"/>
              <a:t>미리 한 번 전치해야 합니다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 world</a:t>
            </a:r>
            <a:r>
              <a:rPr lang="ko-KR" altLang="en-US" sz="1400" dirty="0"/>
              <a:t>해당 행렬이 이미 단위 행렬이므로 이 작업은 필요하지 않습니다</a:t>
            </a:r>
            <a:endParaRPr lang="en-US" altLang="ko-KR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BF2E39-BF9B-4E09-B62A-6C3C62378B97}"/>
              </a:ext>
            </a:extLst>
          </p:cNvPr>
          <p:cNvSpPr/>
          <p:nvPr/>
        </p:nvSpPr>
        <p:spPr>
          <a:xfrm>
            <a:off x="1662043" y="3082289"/>
            <a:ext cx="101512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m_CBuffer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.world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XMMatrixIdentity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  <a:r>
              <a:rPr lang="en-US" altLang="ko-K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단위 매트릭스의 조기는 그 자체입니다</a:t>
            </a:r>
          </a:p>
          <a:p>
            <a:endParaRPr lang="ko-KR" altLang="en-US" sz="1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m_CBuffer.view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XMMatrixLookAtLH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(0.0f, 0.0f, -5.0f,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 + 0.0f, 0.0f + 0.0f, -5.0f + 1.0f, 0.0f),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XMVectorSet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(0.0f, 1.0f, 0.0f, 0.0f)</a:t>
            </a: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m_CBuffer.proj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XMMatrixTranspose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XMMatrixPerspectiveFovLH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(XM_PIDIV2,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AspectRatio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(), 1.0f, 1000.0f));</a:t>
            </a:r>
          </a:p>
        </p:txBody>
      </p:sp>
    </p:spTree>
    <p:extLst>
      <p:ext uri="{BB962C8B-B14F-4D97-AF65-F5344CB8AC3E}">
        <p14:creationId xmlns:p14="http://schemas.microsoft.com/office/powerpoint/2010/main" val="411505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/>
              <a:t>Rasterizer Stage – </a:t>
            </a:r>
            <a:r>
              <a:rPr lang="en-US" altLang="ko-KR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Viewport </a:t>
            </a:r>
            <a:r>
              <a:rPr lang="ko-KR" altLang="en-US" sz="3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매핑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612551" y="1484784"/>
            <a:ext cx="9782801" cy="1239837"/>
          </a:xfrm>
        </p:spPr>
        <p:txBody>
          <a:bodyPr rtlCol="0">
            <a:noAutofit/>
          </a:bodyPr>
          <a:lstStyle/>
          <a:p>
            <a:r>
              <a:rPr lang="en-US" altLang="ko-KR" sz="1400" dirty="0"/>
              <a:t>NDC </a:t>
            </a:r>
            <a:r>
              <a:rPr lang="ko-KR" altLang="en-US" sz="1400" dirty="0"/>
              <a:t>좌표 → 화면 공간으로 매핑</a:t>
            </a:r>
          </a:p>
          <a:p>
            <a:r>
              <a:rPr lang="en-US" altLang="ko-KR" sz="1400" dirty="0" err="1"/>
              <a:t>ViewportInfo</a:t>
            </a:r>
            <a:r>
              <a:rPr lang="en-US" altLang="ko-KR" sz="1400" dirty="0"/>
              <a:t> </a:t>
            </a:r>
            <a:r>
              <a:rPr lang="ko-KR" altLang="en-US" sz="1400" dirty="0"/>
              <a:t>설정만으로 동작 </a:t>
            </a:r>
            <a:r>
              <a:rPr lang="en-US" altLang="ko-KR" sz="1400" dirty="0"/>
              <a:t>(</a:t>
            </a:r>
            <a:r>
              <a:rPr lang="ko-KR" altLang="en-US" sz="1400" dirty="0"/>
              <a:t>고정 기능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Viewport </a:t>
            </a:r>
            <a:r>
              <a:rPr lang="ko-KR" altLang="en-US" sz="1400" dirty="0"/>
              <a:t>밖의 좌표는 </a:t>
            </a:r>
            <a:r>
              <a:rPr lang="ko-KR" altLang="en-US" sz="1400" b="1" dirty="0" err="1"/>
              <a:t>프래그먼트</a:t>
            </a:r>
            <a:r>
              <a:rPr lang="ko-KR" altLang="en-US" sz="1400" b="1" dirty="0"/>
              <a:t> 생성 안 함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5050D4-AD9C-4D30-9B1C-6AEB80A9C59A}"/>
              </a:ext>
            </a:extLst>
          </p:cNvPr>
          <p:cNvSpPr/>
          <p:nvPr/>
        </p:nvSpPr>
        <p:spPr>
          <a:xfrm>
            <a:off x="2133972" y="2648327"/>
            <a:ext cx="792088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/*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@brief 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뷰포트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(Viewport)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설정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@details</a:t>
            </a:r>
            <a:endParaRPr lang="en-US" altLang="ko-KR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TopLeftX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/Y :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출력 영역의 시작 좌표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(0,0 →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좌상단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Width/Height :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윈도우 클라이언트 크기 기준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MinDepth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MaxDepth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깊이 범위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보통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0.0 ~ 1.0)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   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 </a:t>
            </a:r>
            <a:r>
              <a:rPr lang="en-US" altLang="ko-KR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RSSetViewports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래스터라이저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스테이지에 </a:t>
            </a:r>
            <a:r>
              <a:rPr lang="ko-KR" alt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뷰포트</a:t>
            </a:r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바인딩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endParaRPr lang="ko-KR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D3D11_VIEWPORT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viewport = {};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viewport.TopLeftX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viewport.TopLeftY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viewport.Width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m_ClientWidth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viewport.Height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m_ClientHeight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viewport.MinDepth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0.0f;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viewport.MaxDepth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= 1.0f;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m_pDeviceContext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RSSetViewports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(1, &amp;viewport);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09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B64AB-4133-457D-801D-B011392A5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3" y="1196752"/>
            <a:ext cx="1687487" cy="892695"/>
          </a:xfrm>
        </p:spPr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82C354-4F13-41E7-ADF1-94773D9B1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8613" y="2348880"/>
            <a:ext cx="8240215" cy="2808312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sz="1800" dirty="0">
                <a:hlinkClick r:id="rId2"/>
              </a:rPr>
              <a:t>https://nikke-kr.com/mmd.html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[Vulkan Tutorial]</a:t>
            </a:r>
          </a:p>
          <a:p>
            <a:r>
              <a:rPr lang="en-US" altLang="ko-KR" sz="1800" dirty="0">
                <a:hlinkClick r:id="rId3"/>
              </a:rPr>
              <a:t>https://vulkan-tutorial.com/Vertex_buffers/Vertex_input_description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[Input-Assembler]</a:t>
            </a:r>
          </a:p>
          <a:p>
            <a:r>
              <a:rPr lang="en-US" altLang="ko-KR" sz="1800" dirty="0">
                <a:hlinkClick r:id="rId4"/>
              </a:rPr>
              <a:t>http://learn.microsoft.com/ko-kr/windows/win32/direct3d11/d3d10-graphics-programming-guide-input-assembler-stage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[vertex shader]</a:t>
            </a:r>
          </a:p>
          <a:p>
            <a:r>
              <a:rPr lang="en-US" altLang="ko-KR" sz="1800" dirty="0">
                <a:hlinkClick r:id="rId5"/>
              </a:rPr>
              <a:t>https://docs.tizen.org/application/native/guides/graphics/vertex-shader/</a:t>
            </a:r>
            <a:endParaRPr lang="en-US" altLang="ko-KR" sz="1800" dirty="0"/>
          </a:p>
          <a:p>
            <a:r>
              <a:rPr lang="en-US" altLang="ko-KR" sz="1800" dirty="0">
                <a:hlinkClick r:id="rId6"/>
              </a:rPr>
              <a:t>https://learn.microsoft.com/ko-kr/windows/win32/direct3d11/vertex-shader-stage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[pixel shader] </a:t>
            </a:r>
          </a:p>
          <a:p>
            <a:r>
              <a:rPr lang="en-US" altLang="ko-KR" sz="1800" dirty="0">
                <a:hlinkClick r:id="rId7"/>
              </a:rPr>
              <a:t>https://learn.microsoft.com/ko-kr/windows/win32/direct3d11/pixel-shader-stage</a:t>
            </a:r>
            <a:endParaRPr lang="en-US" altLang="ko-KR" sz="1800" dirty="0"/>
          </a:p>
          <a:p>
            <a:r>
              <a:rPr lang="en-US" altLang="ko-KR" sz="1800" dirty="0">
                <a:hlinkClick r:id="rId8"/>
              </a:rPr>
              <a:t>https://docs.tizen.org/application/native/guides/graphics/fragment-shader/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[Orthographic projection</a:t>
            </a:r>
            <a:r>
              <a:rPr lang="en-US" altLang="ko-KR" sz="1800" b="1" dirty="0"/>
              <a:t>]</a:t>
            </a:r>
          </a:p>
          <a:p>
            <a:r>
              <a:rPr lang="en-US" altLang="ko-KR" sz="1800" dirty="0">
                <a:hlinkClick r:id="rId9"/>
              </a:rPr>
              <a:t>https://en.wikipedia.org/wiki/Orthographic_projection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[Transform]</a:t>
            </a:r>
          </a:p>
          <a:p>
            <a:r>
              <a:rPr lang="en-US" altLang="ko-KR" sz="1800" dirty="0">
                <a:hlinkClick r:id="rId10"/>
              </a:rPr>
              <a:t>https://directx11.tech/#/part1/04?id=%e9%bd%90%e6%ac%a1%e8%a3%81%e5%89%aa%e7%a9%ba%e9%97%b4%e3%80%81%e5%bd%92%e4%b8%80%e5%8c%96%e6%b7%b1%e5%ba%a6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9426DE-44AE-4F0F-99A5-5394C94D2D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6860" y="1988840"/>
            <a:ext cx="1512168" cy="272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https://directx11.tech/assets/04/04.png">
            <a:extLst>
              <a:ext uri="{FF2B5EF4-FFF2-40B4-BE49-F238E27FC236}">
                <a16:creationId xmlns:a16="http://schemas.microsoft.com/office/drawing/2014/main" id="{1AA20437-8E18-40B1-AADE-9807A1B52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039" y="3140790"/>
            <a:ext cx="3020047" cy="220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535A59-C5B6-4353-A446-5450EA76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743" y="5440363"/>
            <a:ext cx="3486637" cy="1105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A96703-81BD-41E5-B252-66DCEA449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996" y="3561920"/>
            <a:ext cx="3934374" cy="1571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09085"/>
            <a:ext cx="7597320" cy="17665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latin typeface="Consolas" panose="020B0609020204030204" pitchFamily="49" charset="0"/>
              </a:rPr>
              <a:t>Direct3D</a:t>
            </a:r>
            <a:r>
              <a:rPr lang="ko-KR" altLang="en-US" sz="1400" b="1" dirty="0">
                <a:latin typeface="Consolas" panose="020B0609020204030204" pitchFamily="49" charset="0"/>
              </a:rPr>
              <a:t>에서 행렬은 일반적으로 행 행렬</a:t>
            </a:r>
            <a:r>
              <a:rPr lang="ko-KR" altLang="en-US" sz="1400" dirty="0">
                <a:latin typeface="Consolas" panose="020B0609020204030204" pitchFamily="49" charset="0"/>
              </a:rPr>
              <a:t>로 표현됩니다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latin typeface="Consolas" panose="020B0609020204030204" pitchFamily="49" charset="0"/>
              </a:rPr>
              <a:t>Directx</a:t>
            </a:r>
            <a:r>
              <a:rPr lang="ko-KR" altLang="en-US" sz="1400" dirty="0">
                <a:latin typeface="Consolas" panose="020B0609020204030204" pitchFamily="49" charset="0"/>
              </a:rPr>
              <a:t>의 경우에 </a:t>
            </a:r>
            <a:r>
              <a:rPr lang="en-US" altLang="ko-KR" sz="1400" dirty="0">
                <a:latin typeface="Consolas" panose="020B0609020204030204" pitchFamily="49" charset="0"/>
              </a:rPr>
              <a:t>3x3 </a:t>
            </a:r>
            <a:r>
              <a:rPr lang="ko-KR" altLang="en-US" sz="1400" dirty="0">
                <a:latin typeface="Consolas" panose="020B0609020204030204" pitchFamily="49" charset="0"/>
              </a:rPr>
              <a:t>행렬의 세 행 벡터는 위에서 아래로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latin typeface="Consolas" panose="020B0609020204030204" pitchFamily="49" charset="0"/>
              </a:rPr>
              <a:t>변환된 좌표 기저의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x'</a:t>
            </a:r>
            <a:r>
              <a:rPr lang="ko-KR" altLang="en-US" sz="1400" dirty="0">
                <a:latin typeface="Consolas" panose="020B0609020204030204" pitchFamily="49" charset="0"/>
              </a:rPr>
              <a:t>축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ko-KR" altLang="en-US" sz="1400" dirty="0">
                <a:latin typeface="Consolas" panose="020B0609020204030204" pitchFamily="49" charset="0"/>
              </a:rPr>
              <a:t>또는 벡터 </a:t>
            </a:r>
            <a:r>
              <a:rPr lang="en-US" altLang="ko-KR" sz="1400" dirty="0" err="1"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'), y'</a:t>
            </a:r>
            <a:r>
              <a:rPr lang="ko-KR" altLang="en-US" sz="1400" dirty="0">
                <a:latin typeface="Consolas" panose="020B0609020204030204" pitchFamily="49" charset="0"/>
              </a:rPr>
              <a:t>축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ko-KR" altLang="en-US" sz="1400" dirty="0">
                <a:latin typeface="Consolas" panose="020B0609020204030204" pitchFamily="49" charset="0"/>
              </a:rPr>
              <a:t>또는 벡터 </a:t>
            </a:r>
            <a:r>
              <a:rPr lang="en-US" altLang="ko-KR" sz="1400" dirty="0">
                <a:latin typeface="Consolas" panose="020B0609020204030204" pitchFamily="49" charset="0"/>
              </a:rPr>
              <a:t>j’),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z'</a:t>
            </a:r>
            <a:r>
              <a:rPr lang="ko-KR" altLang="en-US" sz="1400" dirty="0">
                <a:latin typeface="Consolas" panose="020B0609020204030204" pitchFamily="49" charset="0"/>
              </a:rPr>
              <a:t>축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ko-KR" altLang="en-US" sz="1400" dirty="0">
                <a:latin typeface="Consolas" panose="020B0609020204030204" pitchFamily="49" charset="0"/>
              </a:rPr>
              <a:t>또는 벡터 </a:t>
            </a:r>
            <a:r>
              <a:rPr lang="en-US" altLang="ko-KR" sz="1400" dirty="0">
                <a:latin typeface="Consolas" panose="020B0609020204030204" pitchFamily="49" charset="0"/>
              </a:rPr>
              <a:t>k')</a:t>
            </a:r>
            <a:r>
              <a:rPr lang="ko-KR" altLang="en-US" sz="1400" dirty="0">
                <a:latin typeface="Consolas" panose="020B0609020204030204" pitchFamily="49" charset="0"/>
              </a:rPr>
              <a:t>입니다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51DECE5-9A02-4FE6-B3AF-930D89545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877" y="3658651"/>
            <a:ext cx="889732" cy="143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Scale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818481"/>
            <a:ext cx="9469528" cy="17665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600" dirty="0"/>
              <a:t>스케일링은 객체의 크기를 변경하는 것을 의미합니다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en-US" altLang="ko-KR" sz="1600" dirty="0"/>
              <a:t>x</a:t>
            </a:r>
            <a:r>
              <a:rPr lang="ko-KR" altLang="en-US" sz="1600" dirty="0"/>
              <a:t>축</a:t>
            </a:r>
            <a:r>
              <a:rPr lang="en-US" altLang="ko-KR" sz="1600" dirty="0"/>
              <a:t>, y</a:t>
            </a:r>
            <a:r>
              <a:rPr lang="ko-KR" altLang="en-US" sz="1600" dirty="0"/>
              <a:t>축</a:t>
            </a:r>
            <a:r>
              <a:rPr lang="en-US" altLang="ko-KR" sz="1600" dirty="0"/>
              <a:t>, z</a:t>
            </a:r>
            <a:r>
              <a:rPr lang="ko-KR" altLang="en-US" sz="1600" dirty="0"/>
              <a:t>축의 스케일을 변경하면 객체의 원하는</a:t>
            </a:r>
            <a:endParaRPr lang="en-US" altLang="ko-KR" sz="1600" dirty="0"/>
          </a:p>
          <a:p>
            <a:r>
              <a:rPr lang="ko-KR" altLang="en-US" sz="1600" dirty="0"/>
              <a:t>크기</a:t>
            </a:r>
            <a:r>
              <a:rPr lang="en-US" altLang="ko-KR" sz="1600" dirty="0"/>
              <a:t>, </a:t>
            </a:r>
            <a:r>
              <a:rPr lang="ko-KR" altLang="en-US" sz="1600" dirty="0"/>
              <a:t>너비</a:t>
            </a:r>
            <a:r>
              <a:rPr lang="en-US" altLang="ko-KR" sz="1600" dirty="0"/>
              <a:t>, </a:t>
            </a:r>
            <a:r>
              <a:rPr lang="ko-KR" altLang="en-US" sz="1600" dirty="0"/>
              <a:t>높이</a:t>
            </a:r>
            <a:r>
              <a:rPr lang="en-US" altLang="ko-KR" sz="1600" dirty="0"/>
              <a:t>, </a:t>
            </a:r>
            <a:r>
              <a:rPr lang="ko-KR" altLang="en-US" sz="1600" dirty="0"/>
              <a:t>두께를</a:t>
            </a:r>
            <a:r>
              <a:rPr lang="en-US" altLang="ko-KR" sz="1600" dirty="0"/>
              <a:t> </a:t>
            </a:r>
            <a:r>
              <a:rPr lang="ko-KR" altLang="en-US" sz="1600" dirty="0"/>
              <a:t>수정하거나 가져올 수 있습니다</a:t>
            </a:r>
            <a:endParaRPr lang="en-US" altLang="ko-KR" sz="1600" dirty="0"/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</a:rPr>
              <a:t>DirectXMath</a:t>
            </a:r>
            <a:r>
              <a:rPr lang="ko-KR" altLang="en-US" sz="1600" dirty="0">
                <a:latin typeface="Consolas" panose="020B0609020204030204" pitchFamily="49" charset="0"/>
              </a:rPr>
              <a:t>에서 스케일링 행렬에 해당하는 함수는 다음과 같습니다</a:t>
            </a:r>
            <a:r>
              <a:rPr lang="en-US" altLang="ko-KR" sz="1600" dirty="0"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latin typeface="Consolas" panose="020B0609020204030204" pitchFamily="49" charset="0"/>
              </a:rPr>
              <a:t>XMMatrixScale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8FE919-A54F-4C87-9ADE-664670553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848" y="4254676"/>
            <a:ext cx="2413128" cy="14593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8A0F44-09EB-48C2-A571-1137E0AE0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4509120"/>
            <a:ext cx="745725" cy="12049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1DF533-2BC7-4A1A-9CC3-6C4528B85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023" y="3811027"/>
            <a:ext cx="1609821" cy="260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7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Rotation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818481"/>
            <a:ext cx="9469528" cy="123983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600" dirty="0"/>
              <a:t>회전은 객체의 방향을 변경합니다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회전을 사용하는 방법을 배울 때 종종 </a:t>
            </a:r>
            <a:r>
              <a:rPr lang="en-US" altLang="ko-KR" sz="1600" dirty="0"/>
              <a:t>x, y, z</a:t>
            </a:r>
            <a:r>
              <a:rPr lang="ko-KR" altLang="en-US" sz="1600" dirty="0"/>
              <a:t>축을 중심으로 한 변환을 사용합니다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DirectX Math</a:t>
            </a:r>
            <a:r>
              <a:rPr lang="ko-KR" altLang="en-US" sz="1600" dirty="0"/>
              <a:t>에서는 회전 변환이 모두 </a:t>
            </a:r>
            <a:r>
              <a:rPr lang="ko-KR" altLang="en-US" sz="1600" b="1" dirty="0"/>
              <a:t>시계 방향으로</a:t>
            </a:r>
            <a:r>
              <a:rPr lang="ko-KR" altLang="en-US" sz="1600" dirty="0"/>
              <a:t> 이루어진다는 점에 유의해야 합니다 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048FF4-2D07-49F1-87DB-F84FC91DB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176" y="3091056"/>
            <a:ext cx="3348848" cy="3065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90AC7-B706-4FE4-B134-207CD71749BF}"/>
              </a:ext>
            </a:extLst>
          </p:cNvPr>
          <p:cNvSpPr txBox="1">
            <a:spLocks/>
          </p:cNvSpPr>
          <p:nvPr/>
        </p:nvSpPr>
        <p:spPr>
          <a:xfrm>
            <a:off x="4912024" y="2981712"/>
            <a:ext cx="5472608" cy="35110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변환 전 벡터는 극좌표로 다음과 같이 표현됩니다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	x=</a:t>
            </a:r>
            <a:r>
              <a:rPr lang="en-US" altLang="ko-KR" sz="1400" dirty="0" err="1"/>
              <a:t>rcos</a:t>
            </a:r>
            <a:r>
              <a:rPr lang="el-GR" altLang="ko-KR" sz="1400" dirty="0"/>
              <a:t>α</a:t>
            </a:r>
            <a:endParaRPr lang="en-US" altLang="ko-KR" sz="1400" dirty="0"/>
          </a:p>
          <a:p>
            <a:r>
              <a:rPr lang="en-US" altLang="ko-KR" sz="1400" dirty="0"/>
              <a:t>	y=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α</a:t>
            </a:r>
            <a:endParaRPr lang="en-US" altLang="ko-KR" sz="1400" dirty="0"/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/>
              <a:t>β</a:t>
            </a:r>
            <a:r>
              <a:rPr lang="ko-KR" altLang="en-US" sz="1400" dirty="0"/>
              <a:t>도 </a:t>
            </a:r>
            <a:r>
              <a:rPr lang="ko-KR" altLang="en-US" sz="1400" dirty="0" err="1"/>
              <a:t>반시계</a:t>
            </a:r>
            <a:r>
              <a:rPr lang="ko-KR" altLang="en-US" sz="1400" dirty="0"/>
              <a:t> 방향으로 회전한 후의 벡터는</a:t>
            </a:r>
            <a:endParaRPr lang="en-US" altLang="ko-KR" sz="1400" dirty="0"/>
          </a:p>
          <a:p>
            <a:r>
              <a:rPr lang="ko-KR" altLang="en-US" sz="1400" dirty="0"/>
              <a:t>극좌표로 다음과 같이 표현됩니다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/>
              <a:t>	x′=</a:t>
            </a:r>
            <a:r>
              <a:rPr lang="en-US" altLang="ko-KR" sz="1400" dirty="0" err="1"/>
              <a:t>rcos</a:t>
            </a:r>
            <a:r>
              <a:rPr lang="en-US" altLang="ko-KR" sz="1400" dirty="0"/>
              <a:t>(</a:t>
            </a:r>
            <a:r>
              <a:rPr lang="el-GR" altLang="ko-KR" sz="1400" dirty="0"/>
              <a:t>α+β)=</a:t>
            </a:r>
            <a:r>
              <a:rPr lang="en-US" altLang="ko-KR" sz="1400" dirty="0" err="1"/>
              <a:t>rcos</a:t>
            </a:r>
            <a:r>
              <a:rPr lang="el-GR" altLang="ko-KR" sz="1400" dirty="0"/>
              <a:t>α</a:t>
            </a:r>
            <a:r>
              <a:rPr lang="en-US" altLang="ko-KR" sz="1400" dirty="0"/>
              <a:t>cos</a:t>
            </a:r>
            <a:r>
              <a:rPr lang="el-GR" altLang="ko-KR" sz="1400" dirty="0"/>
              <a:t>β−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α</a:t>
            </a:r>
            <a:r>
              <a:rPr lang="en-US" altLang="ko-KR" sz="1400" dirty="0"/>
              <a:t>sin</a:t>
            </a:r>
            <a:r>
              <a:rPr lang="el-GR" altLang="ko-KR" sz="1400" dirty="0"/>
              <a:t>β=</a:t>
            </a:r>
            <a:r>
              <a:rPr lang="en-US" altLang="ko-KR" sz="1400" dirty="0" err="1"/>
              <a:t>xcos</a:t>
            </a:r>
            <a:r>
              <a:rPr lang="el-GR" altLang="ko-KR" sz="1400" dirty="0"/>
              <a:t>β−</a:t>
            </a:r>
            <a:r>
              <a:rPr lang="en-US" altLang="ko-KR" sz="1400" dirty="0" err="1"/>
              <a:t>ysin</a:t>
            </a:r>
            <a:r>
              <a:rPr lang="el-GR" altLang="ko-KR" sz="1400" dirty="0"/>
              <a:t>β</a:t>
            </a:r>
            <a:endParaRPr lang="en-US" altLang="ko-KR" sz="1400" dirty="0"/>
          </a:p>
          <a:p>
            <a:r>
              <a:rPr lang="en-US" altLang="ko-KR" sz="1400" dirty="0"/>
              <a:t>	y′=</a:t>
            </a:r>
            <a:r>
              <a:rPr lang="en-US" altLang="ko-KR" sz="1400" dirty="0" err="1"/>
              <a:t>rsin</a:t>
            </a:r>
            <a:r>
              <a:rPr lang="en-US" altLang="ko-KR" sz="1400" dirty="0"/>
              <a:t>(</a:t>
            </a:r>
            <a:r>
              <a:rPr lang="el-GR" altLang="ko-KR" sz="1400" dirty="0"/>
              <a:t>α+β)=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α</a:t>
            </a:r>
            <a:r>
              <a:rPr lang="en-US" altLang="ko-KR" sz="1400" dirty="0"/>
              <a:t>cos</a:t>
            </a:r>
            <a:r>
              <a:rPr lang="el-GR" altLang="ko-KR" sz="1400" dirty="0"/>
              <a:t>β+</a:t>
            </a:r>
            <a:r>
              <a:rPr lang="en-US" altLang="ko-KR" sz="1400" dirty="0" err="1"/>
              <a:t>rsin</a:t>
            </a:r>
            <a:r>
              <a:rPr lang="el-GR" altLang="ko-KR" sz="1400" dirty="0"/>
              <a:t>β</a:t>
            </a:r>
            <a:r>
              <a:rPr lang="en-US" altLang="ko-KR" sz="1400" dirty="0"/>
              <a:t>cos</a:t>
            </a:r>
            <a:r>
              <a:rPr lang="el-GR" altLang="ko-KR" sz="1400" dirty="0"/>
              <a:t>α=</a:t>
            </a:r>
            <a:r>
              <a:rPr lang="en-US" altLang="ko-KR" sz="1400" dirty="0" err="1"/>
              <a:t>xsin</a:t>
            </a:r>
            <a:r>
              <a:rPr lang="el-GR" altLang="ko-KR" sz="1400" dirty="0"/>
              <a:t>β+</a:t>
            </a:r>
            <a:r>
              <a:rPr lang="en-US" altLang="ko-KR" sz="1400" dirty="0" err="1"/>
              <a:t>ycos</a:t>
            </a:r>
            <a:r>
              <a:rPr lang="el-GR" altLang="ko-KR" sz="1400" dirty="0"/>
              <a:t>β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ko-KR" altLang="en-US" sz="1400" dirty="0"/>
              <a:t>위의 변환 과정은 다음과 같은 행렬로 표현될 수 있습니다</a:t>
            </a:r>
            <a:endParaRPr lang="en-US" altLang="ko-KR" sz="1400" dirty="0"/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FCDCBB-BB4C-4D6B-A72C-DBF148EC4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340" y="5158500"/>
            <a:ext cx="3666735" cy="9981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1008ED-A7C1-4587-BACD-FAB3B3EB9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6560" y="2936200"/>
            <a:ext cx="980913" cy="1584935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944EFC61-29EF-456B-99FA-9E4630920771}"/>
              </a:ext>
            </a:extLst>
          </p:cNvPr>
          <p:cNvSpPr/>
          <p:nvPr/>
        </p:nvSpPr>
        <p:spPr>
          <a:xfrm>
            <a:off x="10592126" y="4705011"/>
            <a:ext cx="360040" cy="534639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1C98BE-7516-425E-911A-063F0FDBA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866475">
            <a:off x="10362521" y="5169770"/>
            <a:ext cx="980913" cy="158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0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Rotation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32367"/>
            <a:ext cx="8749448" cy="8251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600" dirty="0"/>
              <a:t>DirectX Math</a:t>
            </a:r>
            <a:r>
              <a:rPr lang="ko-KR" altLang="en-US" sz="1600" dirty="0"/>
              <a:t>에서는 회전 변환이 모두 </a:t>
            </a:r>
            <a:r>
              <a:rPr lang="ko-KR" altLang="en-US" sz="1600" b="1" dirty="0"/>
              <a:t>시계 방향으로</a:t>
            </a:r>
            <a:r>
              <a:rPr lang="ko-KR" altLang="en-US" sz="1600" dirty="0"/>
              <a:t> 이루어진다는 점에 유의해야 합니다</a:t>
            </a:r>
            <a:endParaRPr lang="en-US" altLang="ko-KR" sz="1600" dirty="0"/>
          </a:p>
          <a:p>
            <a:r>
              <a:rPr lang="en-US" altLang="ko-KR" sz="1600" dirty="0" err="1"/>
              <a:t>DirectXMath</a:t>
            </a:r>
            <a:r>
              <a:rPr lang="ko-KR" altLang="en-US" sz="1600" dirty="0"/>
              <a:t>에서 스케일링 행렬에 해당하는 함수는</a:t>
            </a:r>
            <a:endParaRPr lang="en-US" altLang="ko-KR" sz="1600" dirty="0"/>
          </a:p>
          <a:p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</a:rPr>
              <a:t>XMMatrixRotationX</a:t>
            </a:r>
            <a:r>
              <a:rPr lang="en-US" altLang="ko-KR" sz="1600" dirty="0"/>
              <a:t>, 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</a:rPr>
              <a:t>XMMatrixRotationY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</a:rPr>
              <a:t>XMMatrixRotationZ</a:t>
            </a:r>
            <a:r>
              <a:rPr lang="en-US" altLang="ko-KR" sz="1600" dirty="0"/>
              <a:t> (</a:t>
            </a:r>
            <a:r>
              <a:rPr lang="ko-KR" altLang="en-US" sz="1600" dirty="0"/>
              <a:t>라디안</a:t>
            </a:r>
            <a:r>
              <a:rPr lang="en-US" altLang="ko-KR" sz="1600" dirty="0"/>
              <a:t>) </a:t>
            </a:r>
            <a:r>
              <a:rPr lang="ko-KR" altLang="en-US" sz="1600" dirty="0"/>
              <a:t>입니다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 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048FF4-2D07-49F1-87DB-F84FC91DB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32" y="2802697"/>
            <a:ext cx="3348848" cy="3065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90AC7-B706-4FE4-B134-207CD71749BF}"/>
              </a:ext>
            </a:extLst>
          </p:cNvPr>
          <p:cNvSpPr txBox="1">
            <a:spLocks/>
          </p:cNvSpPr>
          <p:nvPr/>
        </p:nvSpPr>
        <p:spPr>
          <a:xfrm>
            <a:off x="5377579" y="2357564"/>
            <a:ext cx="5472608" cy="7915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여기서 우리는 </a:t>
            </a:r>
            <a:r>
              <a:rPr lang="en-US" altLang="ko-KR" sz="1400" dirty="0"/>
              <a:t>3D </a:t>
            </a:r>
            <a:r>
              <a:rPr lang="ko-KR" altLang="en-US" sz="1400" dirty="0"/>
              <a:t>공간에서 </a:t>
            </a:r>
            <a:r>
              <a:rPr lang="en-US" altLang="ko-KR" sz="1400" dirty="0"/>
              <a:t>X, Y, Z</a:t>
            </a:r>
            <a:r>
              <a:rPr lang="ko-KR" altLang="en-US" sz="1400" dirty="0"/>
              <a:t>축을 중심으로</a:t>
            </a:r>
            <a:endParaRPr lang="en-US" altLang="ko-KR" sz="1400" dirty="0"/>
          </a:p>
          <a:p>
            <a:r>
              <a:rPr lang="ko-KR" altLang="en-US" sz="1400" b="1" dirty="0" err="1"/>
              <a:t>반시계</a:t>
            </a:r>
            <a:r>
              <a:rPr lang="ko-KR" altLang="en-US" sz="1400" b="1" dirty="0"/>
              <a:t> 방향으로 회전하는</a:t>
            </a:r>
            <a:r>
              <a:rPr lang="ko-KR" altLang="en-US" sz="1400" dirty="0"/>
              <a:t> 행렬 도출 과정을 생략 하고 </a:t>
            </a:r>
            <a:endParaRPr lang="en-US" altLang="ko-KR" sz="1400" dirty="0"/>
          </a:p>
          <a:p>
            <a:r>
              <a:rPr lang="ko-KR" altLang="en-US" sz="1400" dirty="0"/>
              <a:t>다음의 세 가지 대응 행렬을 얻을 수 있습니다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CAE5AF-82A0-4A82-9864-25D012388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91" y="3129747"/>
            <a:ext cx="6289937" cy="935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94AB01-F093-4144-8AB3-5202FDB8347E}"/>
              </a:ext>
            </a:extLst>
          </p:cNvPr>
          <p:cNvSpPr txBox="1">
            <a:spLocks/>
          </p:cNvSpPr>
          <p:nvPr/>
        </p:nvSpPr>
        <p:spPr>
          <a:xfrm>
            <a:off x="5377579" y="4236663"/>
            <a:ext cx="5998658" cy="132905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/>
              <a:t>왼손 좌표계는 오른손 </a:t>
            </a:r>
            <a:r>
              <a:rPr lang="ko-KR" altLang="en-US" sz="1400" b="1" dirty="0"/>
              <a:t>좌표계의 </a:t>
            </a:r>
            <a:r>
              <a:rPr lang="ko-KR" altLang="en-US" sz="1400" b="1" dirty="0" err="1"/>
              <a:t>거울상이므로</a:t>
            </a:r>
            <a:endParaRPr lang="en-US" altLang="ko-KR" sz="1400" b="1" dirty="0"/>
          </a:p>
          <a:p>
            <a:r>
              <a:rPr lang="ko-KR" altLang="en-US" sz="1400" b="1" dirty="0"/>
              <a:t>오른손 좌표계의 축을 중심으로 </a:t>
            </a:r>
            <a:r>
              <a:rPr lang="ko-KR" altLang="en-US" sz="1400" b="1" dirty="0" err="1"/>
              <a:t>반시계</a:t>
            </a:r>
            <a:r>
              <a:rPr lang="ko-KR" altLang="en-US" sz="1400" b="1" dirty="0"/>
              <a:t> 방향으로 회전하는</a:t>
            </a:r>
            <a:r>
              <a:rPr lang="ko-KR" altLang="en-US" sz="1400" dirty="0"/>
              <a:t>데</a:t>
            </a:r>
            <a:endParaRPr lang="en-US" altLang="ko-KR" sz="1400" dirty="0"/>
          </a:p>
          <a:p>
            <a:r>
              <a:rPr lang="ko-KR" altLang="en-US" sz="1400" dirty="0"/>
              <a:t>사용되는 행렬 </a:t>
            </a:r>
            <a:r>
              <a:rPr lang="en-US" altLang="ko-KR" sz="1400" dirty="0"/>
              <a:t>(</a:t>
            </a:r>
            <a:r>
              <a:rPr lang="ko-KR" altLang="en-US" sz="1400" dirty="0"/>
              <a:t>축 방향의 원점을 바라볼 때</a:t>
            </a:r>
            <a:r>
              <a:rPr lang="en-US" altLang="ko-KR" sz="1400" dirty="0"/>
              <a:t>)</a:t>
            </a:r>
            <a:r>
              <a:rPr lang="ko-KR" altLang="en-US" sz="1400" dirty="0"/>
              <a:t>은 왼손 좌표계의 </a:t>
            </a:r>
            <a:endParaRPr lang="en-US" altLang="ko-KR" sz="1400" dirty="0"/>
          </a:p>
          <a:p>
            <a:r>
              <a:rPr lang="ko-KR" altLang="en-US" sz="1400" dirty="0"/>
              <a:t>같은 축을 </a:t>
            </a:r>
            <a:r>
              <a:rPr lang="ko-KR" altLang="en-US" sz="1400" b="1" dirty="0"/>
              <a:t>중심으로</a:t>
            </a:r>
            <a:r>
              <a:rPr lang="ko-KR" altLang="en-US" sz="1400" dirty="0"/>
              <a:t> 시계 방향으로 </a:t>
            </a:r>
            <a:r>
              <a:rPr lang="ko-KR" altLang="en-US" sz="1400" b="1" dirty="0"/>
              <a:t>회전하는</a:t>
            </a:r>
            <a:r>
              <a:rPr lang="ko-KR" altLang="en-US" sz="1400" dirty="0"/>
              <a:t> 데 사용되는</a:t>
            </a:r>
            <a:endParaRPr lang="en-US" altLang="ko-KR" sz="1400" dirty="0"/>
          </a:p>
          <a:p>
            <a:r>
              <a:rPr lang="ko-KR" altLang="en-US" sz="1400" dirty="0"/>
              <a:t>행렬 </a:t>
            </a:r>
            <a:r>
              <a:rPr lang="en-US" altLang="ko-KR" sz="1400" dirty="0"/>
              <a:t>(</a:t>
            </a:r>
            <a:r>
              <a:rPr lang="ko-KR" altLang="en-US" sz="1400" dirty="0"/>
              <a:t>축 방향의 원점을 바라볼 때</a:t>
            </a:r>
            <a:r>
              <a:rPr lang="en-US" altLang="ko-KR" sz="1400" dirty="0"/>
              <a:t>)</a:t>
            </a:r>
            <a:r>
              <a:rPr lang="ko-KR" altLang="en-US" sz="1400" dirty="0"/>
              <a:t>과 동일하다는 점에 유의 </a:t>
            </a:r>
            <a:r>
              <a:rPr lang="ko-KR" altLang="en-US" sz="1400" b="1" dirty="0"/>
              <a:t>하세요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5496E7-1866-4AB2-80BD-BC51453FE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815" y="5313276"/>
            <a:ext cx="5616372" cy="136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Transform - </a:t>
            </a:r>
            <a:r>
              <a:rPr lang="en-US" altLang="ko-KR" dirty="0"/>
              <a:t>affine space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38802"/>
            <a:ext cx="8749448" cy="189019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600" dirty="0"/>
              <a:t>affine space</a:t>
            </a:r>
            <a:r>
              <a:rPr lang="ko-KR" altLang="en-US" sz="1600" dirty="0"/>
              <a:t>는 </a:t>
            </a:r>
            <a:r>
              <a:rPr lang="en-US" altLang="ko-KR" sz="1600" dirty="0"/>
              <a:t>4*4 </a:t>
            </a:r>
            <a:r>
              <a:rPr lang="ko-KR" altLang="en-US" sz="1600" dirty="0"/>
              <a:t>행렬을 사용합니다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왜 </a:t>
            </a:r>
            <a:r>
              <a:rPr lang="en-US" altLang="ko-KR" sz="1600" dirty="0"/>
              <a:t>4*4 </a:t>
            </a:r>
            <a:r>
              <a:rPr lang="ko-KR" altLang="en-US" sz="1600" dirty="0"/>
              <a:t>여야 할까요</a:t>
            </a:r>
            <a:r>
              <a:rPr lang="en-US" altLang="ko-KR" sz="1600" dirty="0"/>
              <a:t>? w</a:t>
            </a:r>
            <a:r>
              <a:rPr lang="ko-KR" altLang="en-US" sz="1600" dirty="0"/>
              <a:t>값이 필요한 이유는 무엇일까요</a:t>
            </a:r>
            <a:r>
              <a:rPr lang="en-US" altLang="ko-KR" sz="1600" dirty="0"/>
              <a:t>?</a:t>
            </a:r>
          </a:p>
          <a:p>
            <a:endParaRPr lang="en-US" altLang="ko-KR" sz="1600" dirty="0"/>
          </a:p>
          <a:p>
            <a:r>
              <a:rPr lang="ko-KR" altLang="en-US" sz="1400" dirty="0"/>
              <a:t>선형 변환만으로는 필요한 모든 변환을 표현할 수 없으므로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더 넓은 사상 범위를 가진 </a:t>
            </a:r>
            <a:r>
              <a:rPr lang="ko-KR" altLang="en-US" sz="1400" dirty="0" err="1"/>
              <a:t>아핀</a:t>
            </a:r>
            <a:r>
              <a:rPr lang="ko-KR" altLang="en-US" sz="1400" dirty="0"/>
              <a:t> 변환이라는 함수 클래스로 확장합니다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b="1" dirty="0"/>
              <a:t>두 좌표점의 차이를 </a:t>
            </a:r>
            <a:r>
              <a:rPr lang="ko-KR" altLang="en-US" sz="1400" b="1" dirty="0">
                <a:solidFill>
                  <a:srgbClr val="FF0000"/>
                </a:solidFill>
              </a:rPr>
              <a:t>벡터</a:t>
            </a:r>
            <a:r>
              <a:rPr lang="en-US" altLang="ko-KR" sz="1400" b="1" dirty="0">
                <a:solidFill>
                  <a:srgbClr val="FF0000"/>
                </a:solidFill>
              </a:rPr>
              <a:t>(w </a:t>
            </a:r>
            <a:r>
              <a:rPr lang="ko-KR" altLang="en-US" sz="1400" b="1" dirty="0">
                <a:solidFill>
                  <a:srgbClr val="FF0000"/>
                </a:solidFill>
              </a:rPr>
              <a:t>성분 </a:t>
            </a:r>
            <a:r>
              <a:rPr lang="en-US" altLang="ko-KR" sz="1400" b="1" dirty="0">
                <a:solidFill>
                  <a:srgbClr val="FF0000"/>
                </a:solidFill>
              </a:rPr>
              <a:t>0)</a:t>
            </a:r>
            <a:r>
              <a:rPr lang="ko-KR" altLang="en-US" sz="1400" b="1" dirty="0"/>
              <a:t>로 표현하고</a:t>
            </a:r>
            <a:r>
              <a:rPr lang="en-US" altLang="ko-KR" sz="1400" b="1" dirty="0"/>
              <a:t>, </a:t>
            </a:r>
          </a:p>
          <a:p>
            <a:r>
              <a:rPr lang="ko-KR" altLang="en-US" sz="1400" b="1" dirty="0"/>
              <a:t>점과 벡터의 합을 </a:t>
            </a:r>
            <a:r>
              <a:rPr lang="ko-KR" altLang="en-US" sz="1400" b="1" dirty="0">
                <a:solidFill>
                  <a:srgbClr val="FF0000"/>
                </a:solidFill>
              </a:rPr>
              <a:t>점</a:t>
            </a:r>
            <a:r>
              <a:rPr lang="en-US" altLang="ko-KR" sz="1400" b="1" dirty="0">
                <a:solidFill>
                  <a:srgbClr val="FF0000"/>
                </a:solidFill>
              </a:rPr>
              <a:t>(w </a:t>
            </a:r>
            <a:r>
              <a:rPr lang="ko-KR" altLang="en-US" sz="1400" b="1" dirty="0">
                <a:solidFill>
                  <a:srgbClr val="FF0000"/>
                </a:solidFill>
              </a:rPr>
              <a:t>성분 </a:t>
            </a:r>
            <a:r>
              <a:rPr lang="en-US" altLang="ko-KR" sz="1400" b="1" dirty="0">
                <a:solidFill>
                  <a:srgbClr val="FF0000"/>
                </a:solidFill>
              </a:rPr>
              <a:t>1)</a:t>
            </a:r>
            <a:r>
              <a:rPr lang="ko-KR" altLang="en-US" sz="1400" b="1" dirty="0"/>
              <a:t>으로 표현하는 데 편리합니다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 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90AC7-B706-4FE4-B134-207CD71749BF}"/>
              </a:ext>
            </a:extLst>
          </p:cNvPr>
          <p:cNvSpPr txBox="1">
            <a:spLocks/>
          </p:cNvSpPr>
          <p:nvPr/>
        </p:nvSpPr>
        <p:spPr>
          <a:xfrm>
            <a:off x="4472359" y="4625279"/>
            <a:ext cx="4275052" cy="7915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 err="1">
                <a:latin typeface="Consolas" panose="020B0609020204030204" pitchFamily="49" charset="0"/>
              </a:rPr>
              <a:t>아핀</a:t>
            </a:r>
            <a:r>
              <a:rPr lang="ko-KR" altLang="en-US" sz="1400" dirty="0">
                <a:latin typeface="Consolas" panose="020B0609020204030204" pitchFamily="49" charset="0"/>
              </a:rPr>
              <a:t> 변환을 사용하면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ko-KR" altLang="en-US" sz="1400" dirty="0">
                <a:latin typeface="Consolas" panose="020B0609020204030204" pitchFamily="49" charset="0"/>
              </a:rPr>
              <a:t>위의 식을 아래의 식으로 변환할 수 있습니다</a:t>
            </a:r>
            <a:r>
              <a:rPr lang="en-US" altLang="ko-KR" sz="1400" dirty="0">
                <a:latin typeface="Consolas" panose="020B0609020204030204" pitchFamily="49" charset="0"/>
              </a:rPr>
              <a:t>.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C4D99B-B2F6-4CEA-BC99-CE39BDEE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734" y="3406149"/>
            <a:ext cx="5468113" cy="1114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71FBAC-67A8-4572-9867-BAB38B917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416869"/>
            <a:ext cx="5040560" cy="1255624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B123CEB2-C236-4852-B300-F3A8F91F63A0}"/>
              </a:ext>
            </a:extLst>
          </p:cNvPr>
          <p:cNvSpPr/>
          <p:nvPr/>
        </p:nvSpPr>
        <p:spPr>
          <a:xfrm>
            <a:off x="3862164" y="4612346"/>
            <a:ext cx="561714" cy="778578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F85B65-085F-4550-A442-51BD88F81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892" y="3129886"/>
            <a:ext cx="2295845" cy="1390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EAAE07-03E9-4044-B623-655ACE4BF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0382" y="5021500"/>
            <a:ext cx="2578866" cy="12585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FB9FD6-D9B2-44EF-A27B-756368627E5F}"/>
              </a:ext>
            </a:extLst>
          </p:cNvPr>
          <p:cNvSpPr txBox="1"/>
          <p:nvPr/>
        </p:nvSpPr>
        <p:spPr>
          <a:xfrm>
            <a:off x="9527269" y="4520730"/>
            <a:ext cx="94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이동행렬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2CE4D-1800-4FC7-A30B-75ABE4A7C300}"/>
              </a:ext>
            </a:extLst>
          </p:cNvPr>
          <p:cNvSpPr txBox="1"/>
          <p:nvPr/>
        </p:nvSpPr>
        <p:spPr>
          <a:xfrm>
            <a:off x="9175317" y="6201194"/>
            <a:ext cx="1754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이동행렬의 </a:t>
            </a:r>
            <a:r>
              <a:rPr lang="ko-KR" altLang="en-US" sz="1400" dirty="0" err="1"/>
              <a:t>역행렬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711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World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682818"/>
            <a:ext cx="9109488" cy="738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600" b="1" dirty="0"/>
              <a:t>객체가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서로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다를 경우 다른 월드 변환 행렬을 사용해야 합니다</a:t>
            </a:r>
            <a:r>
              <a:rPr lang="en-US" altLang="ko-KR" sz="1600" b="1" dirty="0"/>
              <a:t>. </a:t>
            </a:r>
          </a:p>
          <a:p>
            <a:r>
              <a:rPr lang="ko-KR" altLang="en-US" sz="1600" b="1" dirty="0"/>
              <a:t>동일한 객체의 모든 정점에는 변환을 위해 일관된 월드 변환 행렬을 사용해야 합니다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0457E-570E-40C6-8510-6F4E8519FCD6}"/>
              </a:ext>
            </a:extLst>
          </p:cNvPr>
          <p:cNvSpPr txBox="1">
            <a:spLocks/>
          </p:cNvSpPr>
          <p:nvPr/>
        </p:nvSpPr>
        <p:spPr>
          <a:xfrm>
            <a:off x="4654252" y="2588717"/>
            <a:ext cx="5832648" cy="66679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latin typeface="Consolas" panose="020B0609020204030204" pitchFamily="49" charset="0"/>
              </a:rPr>
              <a:t>ux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uy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uz</a:t>
            </a:r>
            <a:r>
              <a:rPr lang="en-US" altLang="ko-KR" sz="1400" dirty="0">
                <a:latin typeface="Consolas" panose="020B0609020204030204" pitchFamily="49" charset="0"/>
              </a:rPr>
              <a:t>, 0], [</a:t>
            </a:r>
            <a:r>
              <a:rPr lang="en-US" altLang="ko-KR" sz="1400" dirty="0" err="1">
                <a:latin typeface="Consolas" panose="020B0609020204030204" pitchFamily="49" charset="0"/>
              </a:rPr>
              <a:t>vx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vy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vz</a:t>
            </a:r>
            <a:r>
              <a:rPr lang="en-US" altLang="ko-KR" sz="1400" dirty="0">
                <a:latin typeface="Consolas" panose="020B0609020204030204" pitchFamily="49" charset="0"/>
              </a:rPr>
              <a:t>, 0],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latin typeface="Consolas" panose="020B0609020204030204" pitchFamily="49" charset="0"/>
              </a:rPr>
              <a:t>wx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wy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wz</a:t>
            </a:r>
            <a:r>
              <a:rPr lang="en-US" altLang="ko-KR" sz="1400" dirty="0">
                <a:latin typeface="Consolas" panose="020B0609020204030204" pitchFamily="49" charset="0"/>
              </a:rPr>
              <a:t>, 0]</a:t>
            </a:r>
          </a:p>
          <a:p>
            <a:r>
              <a:rPr lang="ko-KR" altLang="en-US" sz="1400" dirty="0">
                <a:latin typeface="Consolas" panose="020B0609020204030204" pitchFamily="49" charset="0"/>
              </a:rPr>
              <a:t>이 </a:t>
            </a:r>
            <a:r>
              <a:rPr lang="ko-KR" altLang="en-US" sz="1400" dirty="0" err="1">
                <a:latin typeface="Consolas" panose="020B0609020204030204" pitchFamily="49" charset="0"/>
              </a:rPr>
              <a:t>세개는</a:t>
            </a:r>
            <a:r>
              <a:rPr lang="ko-KR" altLang="en-US" sz="1400" dirty="0">
                <a:latin typeface="Consolas" panose="020B0609020204030204" pitchFamily="49" charset="0"/>
              </a:rPr>
              <a:t> 로컬 좌표계의 서로 수직인 세 축 벡터를 나타냅니다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이 세 벡터는 반드시 크기가 같지는 않습니다</a:t>
            </a:r>
            <a:r>
              <a:rPr lang="en-US" altLang="ko-KR" sz="1200" dirty="0"/>
              <a:t>)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5F9DF5-3F85-4609-AE18-DEBD5879B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45" y="3651009"/>
            <a:ext cx="4951755" cy="2064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8F7616-D073-479C-93DD-E5381444F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875" y="3959350"/>
            <a:ext cx="2900768" cy="237681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48B2BF9-A814-4F18-9F15-915EC9588199}"/>
              </a:ext>
            </a:extLst>
          </p:cNvPr>
          <p:cNvSpPr/>
          <p:nvPr/>
        </p:nvSpPr>
        <p:spPr>
          <a:xfrm>
            <a:off x="7000096" y="4814363"/>
            <a:ext cx="1140960" cy="66679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30F9241-F361-4A6D-B91A-ED282870D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40046">
            <a:off x="9587527" y="4033110"/>
            <a:ext cx="883195" cy="1449346"/>
          </a:xfrm>
          <a:prstGeom prst="rect">
            <a:avLst/>
          </a:prstGeom>
        </p:spPr>
      </p:pic>
      <p:pic>
        <p:nvPicPr>
          <p:cNvPr id="16" name="Picture 6" descr="Blank Axis Grid , Blank Kenken Online Grid">
            <a:extLst>
              <a:ext uri="{FF2B5EF4-FFF2-40B4-BE49-F238E27FC236}">
                <a16:creationId xmlns:a16="http://schemas.microsoft.com/office/drawing/2014/main" id="{8B8116A1-3DBD-4AD7-A9F0-46A24DA0B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178" y="4691543"/>
            <a:ext cx="1813660" cy="198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A89FF2-3A4A-4ACF-ABA7-9E458A2BFB33}"/>
              </a:ext>
            </a:extLst>
          </p:cNvPr>
          <p:cNvSpPr/>
          <p:nvPr/>
        </p:nvSpPr>
        <p:spPr>
          <a:xfrm>
            <a:off x="5495833" y="5246968"/>
            <a:ext cx="842298" cy="815923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C960CB1-E091-43BE-940C-DBE83F71F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917" y="4961270"/>
            <a:ext cx="824182" cy="14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1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 err="1"/>
              <a:t>DirectXMath</a:t>
            </a:r>
            <a:r>
              <a:rPr lang="en-US" altLang="ko-KR" sz="4000" dirty="0"/>
              <a:t> View Transform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984-BA99-44B9-9321-B601B8F65786}"/>
              </a:ext>
            </a:extLst>
          </p:cNvPr>
          <p:cNvSpPr txBox="1">
            <a:spLocks/>
          </p:cNvSpPr>
          <p:nvPr/>
        </p:nvSpPr>
        <p:spPr>
          <a:xfrm>
            <a:off x="1593436" y="1538801"/>
            <a:ext cx="9613544" cy="11179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600" dirty="0"/>
              <a:t>2D </a:t>
            </a:r>
            <a:r>
              <a:rPr lang="ko-KR" altLang="en-US" sz="1600" dirty="0"/>
              <a:t>이미지를 얻으려면 가상 카메라라는 개념을 도입해야 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가상 카메라는 관찰 </a:t>
            </a:r>
            <a:r>
              <a:rPr lang="ko-KR" altLang="en-US" sz="1600" dirty="0" err="1"/>
              <a:t>좌표계이자</a:t>
            </a:r>
            <a:r>
              <a:rPr lang="ko-KR" altLang="en-US" sz="1600" dirty="0"/>
              <a:t> 국소 좌표계로 볼 수 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원점은 카메라의 위치</a:t>
            </a:r>
            <a:r>
              <a:rPr lang="en-US" altLang="ko-KR" sz="1600" dirty="0"/>
              <a:t>, </a:t>
            </a:r>
          </a:p>
          <a:p>
            <a:r>
              <a:rPr lang="en-US" altLang="ko-KR" sz="1600" dirty="0"/>
              <a:t>Z</a:t>
            </a:r>
            <a:r>
              <a:rPr lang="ko-KR" altLang="en-US" sz="1600" dirty="0"/>
              <a:t>축은 카메라의 관찰 방향</a:t>
            </a:r>
            <a:r>
              <a:rPr lang="en-US" altLang="ko-KR" sz="1600" dirty="0"/>
              <a:t>, Y</a:t>
            </a:r>
            <a:r>
              <a:rPr lang="ko-KR" altLang="en-US" sz="1600" dirty="0"/>
              <a:t>축은 카메라의 위쪽 방향</a:t>
            </a:r>
            <a:r>
              <a:rPr lang="en-US" altLang="ko-KR" sz="1600" dirty="0"/>
              <a:t>, X</a:t>
            </a:r>
            <a:r>
              <a:rPr lang="ko-KR" altLang="en-US" sz="1600" dirty="0"/>
              <a:t>축은 카메라의 오른쪽 방향입니다</a:t>
            </a:r>
            <a:endParaRPr lang="ko-KR" altLang="en-US" sz="105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0457E-570E-40C6-8510-6F4E8519FCD6}"/>
              </a:ext>
            </a:extLst>
          </p:cNvPr>
          <p:cNvSpPr txBox="1">
            <a:spLocks/>
          </p:cNvSpPr>
          <p:nvPr/>
        </p:nvSpPr>
        <p:spPr>
          <a:xfrm>
            <a:off x="5482619" y="3243195"/>
            <a:ext cx="5832648" cy="66679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World</a:t>
            </a:r>
            <a:r>
              <a:rPr lang="ko-KR" altLang="en-US" sz="1400" dirty="0"/>
              <a:t> 좌표계에서 관측</a:t>
            </a:r>
            <a:r>
              <a:rPr lang="en-US" altLang="ko-KR" sz="1400" dirty="0"/>
              <a:t>(</a:t>
            </a:r>
            <a:r>
              <a:rPr lang="ko-KR" altLang="en-US" sz="1400" dirty="0"/>
              <a:t>로컬</a:t>
            </a:r>
            <a:r>
              <a:rPr lang="en-US" altLang="ko-KR" sz="1400" dirty="0"/>
              <a:t>) </a:t>
            </a:r>
            <a:r>
              <a:rPr lang="ko-KR" altLang="en-US" sz="1400" dirty="0"/>
              <a:t>좌표계로 변환하려고 합니다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역변환은 변환 행렬의 역을 통해 얻을 수 있으므로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세계 공간에서 관측 공간으로의 좌표 변환 행렬은 </a:t>
            </a:r>
            <a:r>
              <a:rPr lang="en-US" altLang="ko-KR" sz="1400" b="1" dirty="0"/>
              <a:t>W^-1 </a:t>
            </a:r>
            <a:r>
              <a:rPr lang="ko-KR" altLang="en-US" sz="1400" b="1" dirty="0"/>
              <a:t>입니다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pic>
        <p:nvPicPr>
          <p:cNvPr id="7170" name="Picture 2" descr="https://directx11.tech/assets/04/09.png">
            <a:extLst>
              <a:ext uri="{FF2B5EF4-FFF2-40B4-BE49-F238E27FC236}">
                <a16:creationId xmlns:a16="http://schemas.microsoft.com/office/drawing/2014/main" id="{5D8BDA90-7832-4BD5-BBF8-7EFE3F6C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36" y="2682757"/>
            <a:ext cx="3108796" cy="163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5F60E2-0439-4195-B626-EACE4B8FD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436" y="4317732"/>
            <a:ext cx="5690465" cy="9967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DEB8A7-B276-4FB6-883E-B31F85C50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436" y="5278663"/>
            <a:ext cx="6264696" cy="13836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8EEC09-DF71-4462-8012-2A2AE317F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119" y="4153496"/>
            <a:ext cx="1648055" cy="847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AA3089-836A-44B7-95CC-03C3F61747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7213" y="4222073"/>
            <a:ext cx="1581371" cy="752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72FA7A-BDF5-4921-B3DD-3888E9CA90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344" y="5086687"/>
            <a:ext cx="1238423" cy="4001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AA9B74-F3AD-4137-87CC-79FBFA830EE3}"/>
              </a:ext>
            </a:extLst>
          </p:cNvPr>
          <p:cNvSpPr txBox="1">
            <a:spLocks/>
          </p:cNvSpPr>
          <p:nvPr/>
        </p:nvSpPr>
        <p:spPr>
          <a:xfrm>
            <a:off x="7966620" y="5641025"/>
            <a:ext cx="3864480" cy="84784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400" b="1" dirty="0"/>
              <a:t>w</a:t>
            </a:r>
            <a:r>
              <a:rPr lang="ko-KR" altLang="en-US" sz="1400" dirty="0"/>
              <a:t> 와 </a:t>
            </a:r>
            <a:r>
              <a:rPr lang="en-US" altLang="ko-KR" sz="1400" b="1" dirty="0"/>
              <a:t>u</a:t>
            </a:r>
            <a:r>
              <a:rPr lang="ko-KR" altLang="en-US" sz="1400" b="1" dirty="0"/>
              <a:t>는</a:t>
            </a:r>
            <a:r>
              <a:rPr lang="ko-KR" altLang="en-US" sz="1400" dirty="0"/>
              <a:t> 서로 직교하는 단위 벡터이므로</a:t>
            </a:r>
            <a:r>
              <a:rPr lang="en-US" altLang="ko-KR" sz="1400" dirty="0"/>
              <a:t>, </a:t>
            </a:r>
          </a:p>
          <a:p>
            <a:r>
              <a:rPr lang="en-US" altLang="ko-KR" sz="1400" dirty="0"/>
              <a:t>v </a:t>
            </a:r>
            <a:r>
              <a:rPr lang="ko-KR" altLang="en-US" sz="1400" b="1" dirty="0"/>
              <a:t>도 단위 벡터여야 합니다</a:t>
            </a:r>
            <a:r>
              <a:rPr lang="en-US" altLang="ko-KR" sz="1400" b="1" dirty="0"/>
              <a:t>. </a:t>
            </a:r>
          </a:p>
          <a:p>
            <a:r>
              <a:rPr lang="ko-KR" altLang="en-US" sz="1400" b="1" dirty="0"/>
              <a:t>따라서 벡터 </a:t>
            </a:r>
            <a:r>
              <a:rPr lang="en-US" altLang="ko-KR" sz="1400" b="1" dirty="0"/>
              <a:t>v</a:t>
            </a:r>
            <a:r>
              <a:rPr lang="ko-KR" altLang="en-US" sz="1400" b="1" dirty="0"/>
              <a:t>를</a:t>
            </a:r>
            <a:r>
              <a:rPr lang="ko-KR" altLang="en-US" sz="1400" dirty="0"/>
              <a:t> </a:t>
            </a:r>
            <a:r>
              <a:rPr lang="ko-KR" altLang="en-US" sz="1400" dirty="0" err="1"/>
              <a:t>정규화할</a:t>
            </a:r>
            <a:r>
              <a:rPr lang="ko-KR" altLang="en-US" sz="1400" dirty="0"/>
              <a:t> 필요가 없습니다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47F203A-0161-4492-89B0-E4354C810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3357" y="2799705"/>
            <a:ext cx="866223" cy="139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수학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5_TF02787947.potx" id="{B8699BEA-88FE-46AE-9C91-758F893D9D72}" vid="{49C0D881-87C2-41B2-AF8A-6EC5F711E747}"/>
    </a:ext>
  </a:extLst>
</a:theme>
</file>

<file path=ppt/theme/theme2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</TotalTime>
  <Words>3087</Words>
  <Application>Microsoft Office PowerPoint</Application>
  <PresentationFormat>사용자 지정</PresentationFormat>
  <Paragraphs>368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Roboto Mono</vt:lpstr>
      <vt:lpstr>돋움체</vt:lpstr>
      <vt:lpstr>맑은 고딕</vt:lpstr>
      <vt:lpstr>Arial</vt:lpstr>
      <vt:lpstr>Consolas</vt:lpstr>
      <vt:lpstr>Euphemia</vt:lpstr>
      <vt:lpstr>수학 16x9</vt:lpstr>
      <vt:lpstr>Directx3D11 프로그래밍</vt:lpstr>
      <vt:lpstr>학습목표</vt:lpstr>
      <vt:lpstr>DirectXMath Transform</vt:lpstr>
      <vt:lpstr>DirectXMath Transform - Scale</vt:lpstr>
      <vt:lpstr>DirectXMath Transform - Rotation</vt:lpstr>
      <vt:lpstr>DirectXMath Transform - Rotation</vt:lpstr>
      <vt:lpstr>DirectXMath Transform - affine space</vt:lpstr>
      <vt:lpstr>DirectXMath World Transform</vt:lpstr>
      <vt:lpstr>DirectXMath View Transform</vt:lpstr>
      <vt:lpstr>DirectXMath View Transform</vt:lpstr>
      <vt:lpstr>DirectXMath Orthographic View</vt:lpstr>
      <vt:lpstr>DirectXMath Orthographic Transform</vt:lpstr>
      <vt:lpstr>DirectXMath Orthographic View</vt:lpstr>
      <vt:lpstr>DirectXMath Projection Transform</vt:lpstr>
      <vt:lpstr>DirectXMath Perspective View</vt:lpstr>
      <vt:lpstr>DirectXMath Perspective View</vt:lpstr>
      <vt:lpstr>DirectXMath Perspective View</vt:lpstr>
      <vt:lpstr>DirectXMath Perspective View</vt:lpstr>
      <vt:lpstr>DirectXMath FOV (Field of View)</vt:lpstr>
      <vt:lpstr>DirectXMath FOV (Field of View)</vt:lpstr>
      <vt:lpstr>상수 버퍼 (Constant Buffer)</vt:lpstr>
      <vt:lpstr>상수 버퍼 (Constant Buffer)</vt:lpstr>
      <vt:lpstr>상수 버퍼 - 다이내믹 업데이트</vt:lpstr>
      <vt:lpstr>상수 버퍼 - 다이내믹 업데이트</vt:lpstr>
      <vt:lpstr>Rasterizer Stage – Viewport 매핑</vt:lpstr>
      <vt:lpstr>참고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렌더링 파이프라인</dc:title>
  <dc:creator>User</dc:creator>
  <cp:lastModifiedBy>User</cp:lastModifiedBy>
  <cp:revision>258</cp:revision>
  <dcterms:created xsi:type="dcterms:W3CDTF">2025-09-02T03:24:19Z</dcterms:created>
  <dcterms:modified xsi:type="dcterms:W3CDTF">2025-09-11T07:17:50Z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